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340" r:id="rId5"/>
    <p:sldId id="338" r:id="rId6"/>
    <p:sldId id="260" r:id="rId7"/>
    <p:sldId id="262" r:id="rId8"/>
    <p:sldId id="341" r:id="rId9"/>
    <p:sldId id="282" r:id="rId10"/>
    <p:sldId id="343" r:id="rId11"/>
    <p:sldId id="297" r:id="rId12"/>
    <p:sldId id="289" r:id="rId13"/>
    <p:sldId id="290" r:id="rId14"/>
    <p:sldId id="294" r:id="rId15"/>
    <p:sldId id="291" r:id="rId16"/>
    <p:sldId id="292" r:id="rId17"/>
    <p:sldId id="293" r:id="rId18"/>
    <p:sldId id="283" r:id="rId19"/>
  </p:sldIdLst>
  <p:sldSz cx="10693400" cy="7561263"/>
  <p:notesSz cx="6797675" cy="987266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5pPr>
    <a:lvl6pPr marL="22860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6pPr>
    <a:lvl7pPr marL="27432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7pPr>
    <a:lvl8pPr marL="32004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8pPr>
    <a:lvl9pPr marL="36576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313"/>
    <a:srgbClr val="E2001A"/>
    <a:srgbClr val="FFFFFF"/>
    <a:srgbClr val="C0D89F"/>
    <a:srgbClr val="D6E9B6"/>
    <a:srgbClr val="5BAC35"/>
    <a:srgbClr val="B2B2B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929"/>
  </p:normalViewPr>
  <p:slideViewPr>
    <p:cSldViewPr>
      <p:cViewPr varScale="1">
        <p:scale>
          <a:sx n="64" d="100"/>
          <a:sy n="64" d="100"/>
        </p:scale>
        <p:origin x="1014" y="78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99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420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739775"/>
            <a:ext cx="523716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791" y="4690267"/>
            <a:ext cx="4984095" cy="444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1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420" y="9378951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E04BF966-FF17-4CFD-AC7D-B6AA3E168B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8561388" y="1008063"/>
            <a:ext cx="2124075" cy="1331912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450156" y="1012825"/>
            <a:ext cx="7919144" cy="1331913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39" descr="wp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6175" y="1314450"/>
            <a:ext cx="1617663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5619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0156" y="1006475"/>
            <a:ext cx="7915969" cy="1331913"/>
          </a:xfrm>
        </p:spPr>
        <p:txBody>
          <a:bodyPr tIns="64725" rIns="129450" bIns="64725" anchor="t"/>
          <a:lstStyle>
            <a:lvl1pPr algn="r">
              <a:defRPr sz="2600" b="0" smtClean="0">
                <a:solidFill>
                  <a:srgbClr val="6C767C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725" y="3732213"/>
            <a:ext cx="4537075" cy="439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725" y="476250"/>
            <a:ext cx="4537075" cy="3198813"/>
          </a:xfrm>
        </p:spPr>
        <p:txBody>
          <a:bodyPr lIns="73673" tIns="36837" rIns="73673" bIns="36837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725" y="4171950"/>
            <a:ext cx="4537075" cy="625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389563" y="473075"/>
            <a:ext cx="1606550" cy="42656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8" y="473075"/>
            <a:ext cx="4670425" cy="426561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738" y="1655763"/>
            <a:ext cx="6429375" cy="1143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5063" y="3021013"/>
            <a:ext cx="5292725" cy="1362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Modifier le style des sous-titres du masque</a:t>
            </a:r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3425825"/>
            <a:ext cx="6429375" cy="10588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6900" y="2259013"/>
            <a:ext cx="6429375" cy="1166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1539875"/>
            <a:ext cx="3138487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57625" y="1539875"/>
            <a:ext cx="3138488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6807200" cy="889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5" y="1193800"/>
            <a:ext cx="3341688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7825" y="1690688"/>
            <a:ext cx="3341688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750" y="1193800"/>
            <a:ext cx="3343275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750" y="1690688"/>
            <a:ext cx="3343275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2489200" cy="90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7513" y="212725"/>
            <a:ext cx="4227512" cy="4549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7825" y="1116013"/>
            <a:ext cx="2489200" cy="3646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719138" y="503238"/>
            <a:ext cx="77374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8572500" y="503238"/>
            <a:ext cx="21240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18" y="754856"/>
            <a:ext cx="761149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z="2400" dirty="0"/>
              <a:t>Accueil Sécurité &amp; Environnement des collaborateurs externes</a:t>
            </a:r>
            <a:endParaRPr lang="fr-CH" dirty="0"/>
          </a:p>
        </p:txBody>
      </p:sp>
      <p:sp>
        <p:nvSpPr>
          <p:cNvPr id="1029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98638"/>
            <a:ext cx="7737475" cy="521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dirty="0" err="1"/>
              <a:t>Erste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1"/>
            <a:r>
              <a:rPr lang="fr-CH" dirty="0"/>
              <a:t> </a:t>
            </a:r>
            <a:r>
              <a:rPr lang="fr-CH" dirty="0" err="1"/>
              <a:t>Zweite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2"/>
            <a:r>
              <a:rPr lang="fr-CH" dirty="0" err="1"/>
              <a:t>Dritte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3"/>
            <a:r>
              <a:rPr lang="fr-CH" dirty="0" err="1"/>
              <a:t>Vierte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4"/>
            <a:r>
              <a:rPr lang="fr-CH" dirty="0" err="1"/>
              <a:t>Fünfte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</p:txBody>
      </p:sp>
      <p:pic>
        <p:nvPicPr>
          <p:cNvPr id="1030" name="Picture 27" descr="wplogo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66175" y="647700"/>
            <a:ext cx="1638300" cy="633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 userDrawn="1"/>
        </p:nvSpPr>
        <p:spPr>
          <a:xfrm>
            <a:off x="666180" y="7165587"/>
            <a:ext cx="9793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12300" algn="r"/>
              </a:tabLst>
              <a:defRPr/>
            </a:pPr>
            <a:r>
              <a:rPr lang="de-CH" sz="800" dirty="0" err="1">
                <a:solidFill>
                  <a:srgbClr val="B2B2B2"/>
                </a:solidFill>
              </a:rPr>
              <a:t>Ciments</a:t>
            </a:r>
            <a:r>
              <a:rPr lang="de-CH" sz="800" dirty="0">
                <a:solidFill>
                  <a:srgbClr val="B2B2B2"/>
                </a:solidFill>
              </a:rPr>
              <a:t> Vigier SA	</a:t>
            </a:r>
            <a:fld id="{72B4828B-0E02-4EB9-9CB9-277E4C266AA6}" type="slidenum">
              <a:rPr lang="de-CH" sz="800" smtClean="0">
                <a:solidFill>
                  <a:srgbClr val="B2B2B2"/>
                </a:solidFill>
              </a:rPr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12300" algn="r"/>
                </a:tabLst>
                <a:defRPr/>
              </a:pPr>
              <a:t>‹Nr.›</a:t>
            </a:fld>
            <a:endParaRPr lang="fr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sldNum="0" hdr="0" ftr="0" dt="0"/>
  <p:txStyles>
    <p:titleStyle>
      <a:lvl1pPr algn="l" defTabSz="1042988" rtl="0" eaLnBrk="1" fontAlgn="base" hangingPunct="1">
        <a:spcBef>
          <a:spcPct val="0"/>
        </a:spcBef>
        <a:spcAft>
          <a:spcPct val="0"/>
        </a:spcAft>
        <a:defRPr sz="3200" b="1" baseline="0">
          <a:solidFill>
            <a:srgbClr val="000000"/>
          </a:solidFill>
          <a:latin typeface="Arial" charset="0"/>
          <a:ea typeface="+mj-ea"/>
          <a:cs typeface="+mj-cs"/>
        </a:defRPr>
      </a:lvl1pPr>
      <a:lvl2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2pPr>
      <a:lvl3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3pPr>
      <a:lvl4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4pPr>
      <a:lvl5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5pPr>
      <a:lvl6pPr marL="4572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6pPr>
      <a:lvl7pPr marL="9144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7pPr>
      <a:lvl8pPr marL="13716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8pPr>
      <a:lvl9pPr marL="18288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9pPr>
    </p:titleStyle>
    <p:bodyStyle>
      <a:lvl1pPr marL="342900" indent="-34290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defRPr b="1">
          <a:solidFill>
            <a:srgbClr val="131313"/>
          </a:solidFill>
          <a:latin typeface="Arial" charset="0"/>
          <a:ea typeface="+mn-ea"/>
          <a:cs typeface="+mn-cs"/>
        </a:defRPr>
      </a:lvl1pPr>
      <a:lvl2pPr marL="300038" indent="-12065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2pPr>
      <a:lvl3pPr marL="601663" indent="-1222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3pPr>
      <a:lvl4pPr marL="915988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4pPr>
      <a:lvl5pPr marL="1230313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-"/>
        <a:defRPr>
          <a:solidFill>
            <a:srgbClr val="131313"/>
          </a:solidFill>
          <a:latin typeface="Arial" charset="0"/>
          <a:ea typeface="+mn-ea"/>
          <a:cs typeface="+mn-cs"/>
        </a:defRPr>
      </a:lvl5pPr>
      <a:lvl6pPr marL="21145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5717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0289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4861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beat.oppliger@vigier.ch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tiff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gif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&lt;WPTitel&gt;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 err="1"/>
              <a:t>Sicherheit</a:t>
            </a:r>
            <a:r>
              <a:rPr lang="fr-FR" sz="3200" dirty="0"/>
              <a:t> </a:t>
            </a:r>
            <a:r>
              <a:rPr lang="fr-FR" sz="3200" dirty="0" err="1"/>
              <a:t>und</a:t>
            </a:r>
            <a:r>
              <a:rPr lang="fr-FR" sz="3200" dirty="0"/>
              <a:t> Umwelt </a:t>
            </a:r>
            <a:r>
              <a:rPr lang="fr-FR" sz="3200" dirty="0" err="1"/>
              <a:t>für</a:t>
            </a:r>
            <a:br>
              <a:rPr lang="fr-FR" sz="3200" dirty="0"/>
            </a:br>
            <a:r>
              <a:rPr lang="fr-FR" sz="3200" dirty="0"/>
              <a:t>Chauffeurs</a:t>
            </a:r>
            <a:endParaRPr lang="fr-CH" sz="3200" b="1" dirty="0"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 err="1"/>
              <a:t>Evakuationsplan</a:t>
            </a:r>
            <a:endParaRPr lang="fr-FR" sz="3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85C822-9C10-4339-AD2E-C53C9AD9D1C8}"/>
              </a:ext>
            </a:extLst>
          </p:cNvPr>
          <p:cNvSpPr/>
          <p:nvPr/>
        </p:nvSpPr>
        <p:spPr bwMode="auto">
          <a:xfrm>
            <a:off x="594172" y="3564607"/>
            <a:ext cx="1168052" cy="185652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578B605D-017F-BD8C-B5B1-C22DD9E86B31}"/>
              </a:ext>
            </a:extLst>
          </p:cNvPr>
          <p:cNvGrpSpPr/>
          <p:nvPr/>
        </p:nvGrpSpPr>
        <p:grpSpPr>
          <a:xfrm>
            <a:off x="378148" y="1474762"/>
            <a:ext cx="9163294" cy="5330006"/>
            <a:chOff x="378148" y="1474762"/>
            <a:chExt cx="9163294" cy="5330006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FBC6CFA8-75F2-93A4-07CD-5F8CD3815D2A}"/>
                </a:ext>
              </a:extLst>
            </p:cNvPr>
            <p:cNvGrpSpPr/>
            <p:nvPr/>
          </p:nvGrpSpPr>
          <p:grpSpPr>
            <a:xfrm>
              <a:off x="625188" y="1474762"/>
              <a:ext cx="8916254" cy="5330006"/>
              <a:chOff x="625188" y="1474762"/>
              <a:chExt cx="8916254" cy="5330006"/>
            </a:xfrm>
          </p:grpSpPr>
          <p:pic>
            <p:nvPicPr>
              <p:cNvPr id="18" name="Picture 6">
                <a:extLst>
                  <a:ext uri="{FF2B5EF4-FFF2-40B4-BE49-F238E27FC236}">
                    <a16:creationId xmlns:a16="http://schemas.microsoft.com/office/drawing/2014/main" id="{E922881E-6A16-9D13-C8EF-47D83734E4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664" y="1670793"/>
                <a:ext cx="8572500" cy="5133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Oval 7">
                <a:extLst>
                  <a:ext uri="{FF2B5EF4-FFF2-40B4-BE49-F238E27FC236}">
                    <a16:creationId xmlns:a16="http://schemas.microsoft.com/office/drawing/2014/main" id="{6A19DCB7-FB8A-EA9F-8F63-6114AC8165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9764" y="5055343"/>
                <a:ext cx="360363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Oval 8">
                <a:extLst>
                  <a:ext uri="{FF2B5EF4-FFF2-40B4-BE49-F238E27FC236}">
                    <a16:creationId xmlns:a16="http://schemas.microsoft.com/office/drawing/2014/main" id="{053522C2-4C3D-C83B-D752-42915D762A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0127" y="5163293"/>
                <a:ext cx="360362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Oval 9">
                <a:extLst>
                  <a:ext uri="{FF2B5EF4-FFF2-40B4-BE49-F238E27FC236}">
                    <a16:creationId xmlns:a16="http://schemas.microsoft.com/office/drawing/2014/main" id="{9A7F4B6E-BE74-56CC-E749-A9617428E4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75414" y="5306168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Oval 10">
                <a:extLst>
                  <a:ext uri="{FF2B5EF4-FFF2-40B4-BE49-F238E27FC236}">
                    <a16:creationId xmlns:a16="http://schemas.microsoft.com/office/drawing/2014/main" id="{0C473C38-B6B5-7311-3BEF-4A10E11292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64339" y="5379193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11">
                <a:extLst>
                  <a:ext uri="{FF2B5EF4-FFF2-40B4-BE49-F238E27FC236}">
                    <a16:creationId xmlns:a16="http://schemas.microsoft.com/office/drawing/2014/main" id="{3AA39829-3D21-E893-4D27-55B310739E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9088189" y="5436343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Rectangle 12">
                <a:extLst>
                  <a:ext uri="{FF2B5EF4-FFF2-40B4-BE49-F238E27FC236}">
                    <a16:creationId xmlns:a16="http://schemas.microsoft.com/office/drawing/2014/main" id="{F892CD6D-B34B-204A-A67B-9DF7343689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60000">
                <a:off x="7861052" y="3185268"/>
                <a:ext cx="147637" cy="698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Rectangle 13">
                <a:extLst>
                  <a:ext uri="{FF2B5EF4-FFF2-40B4-BE49-F238E27FC236}">
                    <a16:creationId xmlns:a16="http://schemas.microsoft.com/office/drawing/2014/main" id="{BE8B04F3-1C3D-DAC3-4EC2-488C2C0B6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8151564" y="2823318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" name="Rectangle 14">
                <a:extLst>
                  <a:ext uri="{FF2B5EF4-FFF2-40B4-BE49-F238E27FC236}">
                    <a16:creationId xmlns:a16="http://schemas.microsoft.com/office/drawing/2014/main" id="{0801713F-6AD8-AF01-EFD2-0C41938EE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9088189" y="2102593"/>
                <a:ext cx="73025" cy="12223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Text Box 15">
                <a:extLst>
                  <a:ext uri="{FF2B5EF4-FFF2-40B4-BE49-F238E27FC236}">
                    <a16:creationId xmlns:a16="http://schemas.microsoft.com/office/drawing/2014/main" id="{F03A384C-7926-A8DF-1861-34A31F7EFE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43727" y="1958131"/>
                <a:ext cx="368300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H" altLang="de-DE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215C</a:t>
                </a:r>
                <a:endParaRPr kumimoji="0" lang="de-DE" altLang="de-DE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Rectangle 16">
                <a:extLst>
                  <a:ext uri="{FF2B5EF4-FFF2-40B4-BE49-F238E27FC236}">
                    <a16:creationId xmlns:a16="http://schemas.microsoft.com/office/drawing/2014/main" id="{D3386D6D-1B50-393F-12F0-BCC808B3A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5703639" y="4841031"/>
                <a:ext cx="550863" cy="21431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29" name="Picture 17" descr="E11">
                <a:extLst>
                  <a:ext uri="{FF2B5EF4-FFF2-40B4-BE49-F238E27FC236}">
                    <a16:creationId xmlns:a16="http://schemas.microsoft.com/office/drawing/2014/main" id="{FB2CF547-4F9A-5BA6-8C7F-AAD764B8DE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0796" y="1474762"/>
                <a:ext cx="895726" cy="895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Rectangle 18">
                <a:extLst>
                  <a:ext uri="{FF2B5EF4-FFF2-40B4-BE49-F238E27FC236}">
                    <a16:creationId xmlns:a16="http://schemas.microsoft.com/office/drawing/2014/main" id="{2BEC7D33-7A51-9096-A27A-5773251A56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363789" y="4514006"/>
                <a:ext cx="750888" cy="79375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 19">
                <a:extLst>
                  <a:ext uri="{FF2B5EF4-FFF2-40B4-BE49-F238E27FC236}">
                    <a16:creationId xmlns:a16="http://schemas.microsoft.com/office/drawing/2014/main" id="{66FF3C51-E594-6A51-130A-2B373E03E6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268539" y="4598143"/>
                <a:ext cx="863600" cy="7143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" name="Rectangle 20">
                <a:extLst>
                  <a:ext uri="{FF2B5EF4-FFF2-40B4-BE49-F238E27FC236}">
                    <a16:creationId xmlns:a16="http://schemas.microsoft.com/office/drawing/2014/main" id="{2D3FCCEC-7756-E2A5-8DC9-BCB727FFE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51114" y="466323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Rectangle 21">
                <a:extLst>
                  <a:ext uri="{FF2B5EF4-FFF2-40B4-BE49-F238E27FC236}">
                    <a16:creationId xmlns:a16="http://schemas.microsoft.com/office/drawing/2014/main" id="{3DA57A26-F542-1346-2DB1-7742B6686E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911477" y="426318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Rectangle 22">
                <a:extLst>
                  <a:ext uri="{FF2B5EF4-FFF2-40B4-BE49-F238E27FC236}">
                    <a16:creationId xmlns:a16="http://schemas.microsoft.com/office/drawing/2014/main" id="{0C9163CB-A700-FFF0-2A04-56183A69D5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476502" y="4115543"/>
                <a:ext cx="366712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" name="Rectangle 23">
                <a:extLst>
                  <a:ext uri="{FF2B5EF4-FFF2-40B4-BE49-F238E27FC236}">
                    <a16:creationId xmlns:a16="http://schemas.microsoft.com/office/drawing/2014/main" id="{F4FC44C4-F739-5261-B0BE-D6694B059B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157414" y="3920281"/>
                <a:ext cx="334963" cy="5873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Rectangle 24">
                <a:extLst>
                  <a:ext uri="{FF2B5EF4-FFF2-40B4-BE49-F238E27FC236}">
                    <a16:creationId xmlns:a16="http://schemas.microsoft.com/office/drawing/2014/main" id="{413A9AD5-7DB8-4B50-A4AB-F52FA57A5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243139" y="412030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7" name="Rectangle 25">
                <a:extLst>
                  <a:ext uri="{FF2B5EF4-FFF2-40B4-BE49-F238E27FC236}">
                    <a16:creationId xmlns:a16="http://schemas.microsoft.com/office/drawing/2014/main" id="{C57980A9-88E7-AA33-170B-D4F1978CB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058989" y="3775818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Rectangle 26">
                <a:extLst>
                  <a:ext uri="{FF2B5EF4-FFF2-40B4-BE49-F238E27FC236}">
                    <a16:creationId xmlns:a16="http://schemas.microsoft.com/office/drawing/2014/main" id="{09E273D0-2CA7-E75D-2D8A-6943EF0A4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495302" y="3326556"/>
                <a:ext cx="144462" cy="71437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" name="Rectangle 27">
                <a:extLst>
                  <a:ext uri="{FF2B5EF4-FFF2-40B4-BE49-F238E27FC236}">
                    <a16:creationId xmlns:a16="http://schemas.microsoft.com/office/drawing/2014/main" id="{6E5A6C79-4C61-AA4B-C27A-D1232B4B0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098427" y="2964606"/>
                <a:ext cx="288925" cy="161925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" name="Rectangle 28">
                <a:extLst>
                  <a:ext uri="{FF2B5EF4-FFF2-40B4-BE49-F238E27FC236}">
                    <a16:creationId xmlns:a16="http://schemas.microsoft.com/office/drawing/2014/main" id="{518FB884-FBE3-6362-637C-88C1A6258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1095127" y="2318493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1" name="Rectangle 29">
                <a:extLst>
                  <a:ext uri="{FF2B5EF4-FFF2-40B4-BE49-F238E27FC236}">
                    <a16:creationId xmlns:a16="http://schemas.microsoft.com/office/drawing/2014/main" id="{BFA137E9-5E9A-7495-397A-7E4F5966EB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103189" y="203274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5" name="Rectangle 30">
                <a:extLst>
                  <a:ext uri="{FF2B5EF4-FFF2-40B4-BE49-F238E27FC236}">
                    <a16:creationId xmlns:a16="http://schemas.microsoft.com/office/drawing/2014/main" id="{954998D1-86A9-22D5-9BE8-4BB2DA546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084139" y="2174031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6" name="Rectangle 31">
                <a:extLst>
                  <a:ext uri="{FF2B5EF4-FFF2-40B4-BE49-F238E27FC236}">
                    <a16:creationId xmlns:a16="http://schemas.microsoft.com/office/drawing/2014/main" id="{774687F4-E4EB-ECEB-34F0-F6A24D1FB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3163639" y="253439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7" name="Rectangle 32">
                <a:extLst>
                  <a:ext uri="{FF2B5EF4-FFF2-40B4-BE49-F238E27FC236}">
                    <a16:creationId xmlns:a16="http://schemas.microsoft.com/office/drawing/2014/main" id="{E297823B-8AC2-E253-6574-DDE2236DD3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2392114" y="26550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Rectangle 33">
                <a:extLst>
                  <a:ext uri="{FF2B5EF4-FFF2-40B4-BE49-F238E27FC236}">
                    <a16:creationId xmlns:a16="http://schemas.microsoft.com/office/drawing/2014/main" id="{36BB473B-7238-99B4-7493-E4C3237259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2801689" y="2799506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9" name="Rectangle 34">
                <a:extLst>
                  <a:ext uri="{FF2B5EF4-FFF2-40B4-BE49-F238E27FC236}">
                    <a16:creationId xmlns:a16="http://schemas.microsoft.com/office/drawing/2014/main" id="{91578BCF-0EC0-89A8-26F6-7DE5DD1863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3233489" y="28709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0" name="Rectangle 35">
                <a:extLst>
                  <a:ext uri="{FF2B5EF4-FFF2-40B4-BE49-F238E27FC236}">
                    <a16:creationId xmlns:a16="http://schemas.microsoft.com/office/drawing/2014/main" id="{C93BF6C2-DB18-0B71-7D46-FAF16BF8B8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3327152" y="28947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1" name="Rectangle 36">
                <a:extLst>
                  <a:ext uri="{FF2B5EF4-FFF2-40B4-BE49-F238E27FC236}">
                    <a16:creationId xmlns:a16="http://schemas.microsoft.com/office/drawing/2014/main" id="{BFF50FE8-0EE2-D573-4EFE-98BB3DBC7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2679452" y="22470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" name="Rectangle 37">
                <a:extLst>
                  <a:ext uri="{FF2B5EF4-FFF2-40B4-BE49-F238E27FC236}">
                    <a16:creationId xmlns:a16="http://schemas.microsoft.com/office/drawing/2014/main" id="{982D0777-CAAE-7C44-6FE8-BB17D292D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0">
                <a:off x="822077" y="3896468"/>
                <a:ext cx="550862" cy="86360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Line 38">
                <a:extLst>
                  <a:ext uri="{FF2B5EF4-FFF2-40B4-BE49-F238E27FC236}">
                    <a16:creationId xmlns:a16="http://schemas.microsoft.com/office/drawing/2014/main" id="{D879FA8A-6EA8-B64D-2DEE-06CC7A920F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55489" y="3613893"/>
                <a:ext cx="71438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4" name="Line 39">
                <a:extLst>
                  <a:ext uri="{FF2B5EF4-FFF2-40B4-BE49-F238E27FC236}">
                    <a16:creationId xmlns:a16="http://schemas.microsoft.com/office/drawing/2014/main" id="{E74C86AC-1565-FC57-3B2B-AE7DCACFCF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6927" y="3613893"/>
                <a:ext cx="71437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5" name="Line 40">
                <a:extLst>
                  <a:ext uri="{FF2B5EF4-FFF2-40B4-BE49-F238E27FC236}">
                    <a16:creationId xmlns:a16="http://schemas.microsoft.com/office/drawing/2014/main" id="{57F6B64B-BC52-4B69-CC08-1325431BD4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26927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6" name="Line 41">
                <a:extLst>
                  <a:ext uri="{FF2B5EF4-FFF2-40B4-BE49-F238E27FC236}">
                    <a16:creationId xmlns:a16="http://schemas.microsoft.com/office/drawing/2014/main" id="{D6D9A92B-5889-2AAE-0C16-87321993CB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53902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7" name="Line 42">
                <a:extLst>
                  <a:ext uri="{FF2B5EF4-FFF2-40B4-BE49-F238E27FC236}">
                    <a16:creationId xmlns:a16="http://schemas.microsoft.com/office/drawing/2014/main" id="{C2F48D1F-1373-903B-18BB-9F78A3CA84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68152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8" name="Line 43">
                <a:extLst>
                  <a:ext uri="{FF2B5EF4-FFF2-40B4-BE49-F238E27FC236}">
                    <a16:creationId xmlns:a16="http://schemas.microsoft.com/office/drawing/2014/main" id="{6FFA1964-5FCB-B155-3CC1-1FF8E94BDD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5127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1" name="AutoShape 67">
                <a:extLst>
                  <a:ext uri="{FF2B5EF4-FFF2-40B4-BE49-F238E27FC236}">
                    <a16:creationId xmlns:a16="http://schemas.microsoft.com/office/drawing/2014/main" id="{E746F192-B960-36FC-E7C0-EB59A96EEE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0">
                <a:off x="6208464" y="3831381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2" name="AutoShape 68">
                <a:extLst>
                  <a:ext uri="{FF2B5EF4-FFF2-40B4-BE49-F238E27FC236}">
                    <a16:creationId xmlns:a16="http://schemas.microsoft.com/office/drawing/2014/main" id="{0B1DFEC0-4578-5E92-51F2-721D4E096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0">
                <a:off x="6135439" y="4118718"/>
                <a:ext cx="287338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AutoShape 69">
                <a:extLst>
                  <a:ext uri="{FF2B5EF4-FFF2-40B4-BE49-F238E27FC236}">
                    <a16:creationId xmlns:a16="http://schemas.microsoft.com/office/drawing/2014/main" id="{EDC0E943-7580-6A30-1635-03FDFE49FE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200000">
                <a:off x="8080127" y="3542456"/>
                <a:ext cx="287337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4" name="AutoShape 70">
                <a:extLst>
                  <a:ext uri="{FF2B5EF4-FFF2-40B4-BE49-F238E27FC236}">
                    <a16:creationId xmlns:a16="http://schemas.microsoft.com/office/drawing/2014/main" id="{E6CE6CCF-B349-B1E9-5E5F-42D3E6A016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0">
                <a:off x="8972302" y="488389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5" name="AutoShape 72">
                <a:extLst>
                  <a:ext uri="{FF2B5EF4-FFF2-40B4-BE49-F238E27FC236}">
                    <a16:creationId xmlns:a16="http://schemas.microsoft.com/office/drawing/2014/main" id="{2DB159FF-D54B-5A2F-5274-A75685D7DE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800000">
                <a:off x="1123702" y="279474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6" name="AutoShape 73">
                <a:extLst>
                  <a:ext uri="{FF2B5EF4-FFF2-40B4-BE49-F238E27FC236}">
                    <a16:creationId xmlns:a16="http://schemas.microsoft.com/office/drawing/2014/main" id="{6A513718-9D90-3518-A457-3559CACE5A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1311027" y="3039218"/>
                <a:ext cx="287337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Line 77">
                <a:extLst>
                  <a:ext uri="{FF2B5EF4-FFF2-40B4-BE49-F238E27FC236}">
                    <a16:creationId xmlns:a16="http://schemas.microsoft.com/office/drawing/2014/main" id="{BF4A6F7C-F587-C886-9C0F-3083DD5868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76889" y="5342681"/>
                <a:ext cx="1582738" cy="5048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0" name="Line 78">
                <a:extLst>
                  <a:ext uri="{FF2B5EF4-FFF2-40B4-BE49-F238E27FC236}">
                    <a16:creationId xmlns:a16="http://schemas.microsoft.com/office/drawing/2014/main" id="{B42B71F9-50A7-9D13-4263-9E500887BB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59627" y="5774481"/>
                <a:ext cx="73025" cy="730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1" name="Line 79">
                <a:extLst>
                  <a:ext uri="{FF2B5EF4-FFF2-40B4-BE49-F238E27FC236}">
                    <a16:creationId xmlns:a16="http://schemas.microsoft.com/office/drawing/2014/main" id="{086243FA-7A84-BEEB-0CCF-ED8C29D53C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432427" y="5055343"/>
                <a:ext cx="144462" cy="287338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2" name="Line 80">
                <a:extLst>
                  <a:ext uri="{FF2B5EF4-FFF2-40B4-BE49-F238E27FC236}">
                    <a16:creationId xmlns:a16="http://schemas.microsoft.com/office/drawing/2014/main" id="{D33AC88C-E8EA-BE53-6FC1-464FC6EDF6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7964" y="5055343"/>
                <a:ext cx="144463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83" name="Picture 83">
                <a:extLst>
                  <a:ext uri="{FF2B5EF4-FFF2-40B4-BE49-F238E27FC236}">
                    <a16:creationId xmlns:a16="http://schemas.microsoft.com/office/drawing/2014/main" id="{A0EFAD21-BF15-6DF2-0904-772CF08E21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7602" y="4982318"/>
                <a:ext cx="319087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4" name="Connecteur droit avec flèche 83">
                <a:extLst>
                  <a:ext uri="{FF2B5EF4-FFF2-40B4-BE49-F238E27FC236}">
                    <a16:creationId xmlns:a16="http://schemas.microsoft.com/office/drawing/2014/main" id="{2206C43B-15CB-ED29-0BE7-2D692E46C94C}"/>
                  </a:ext>
                </a:extLst>
              </p:cNvPr>
              <p:cNvCxnSpPr/>
              <p:nvPr/>
            </p:nvCxnSpPr>
            <p:spPr>
              <a:xfrm>
                <a:off x="3471614" y="1886693"/>
                <a:ext cx="3455988" cy="10080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3333FF"/>
                </a:solidFill>
                <a:prstDash val="sysDot"/>
                <a:headEnd type="arrow"/>
                <a:tailEnd type="arrow"/>
              </a:ln>
              <a:effectLst/>
            </p:spPr>
          </p:cxnSp>
          <p:sp>
            <p:nvSpPr>
              <p:cNvPr id="85" name="Rectangle 24">
                <a:extLst>
                  <a:ext uri="{FF2B5EF4-FFF2-40B4-BE49-F238E27FC236}">
                    <a16:creationId xmlns:a16="http://schemas.microsoft.com/office/drawing/2014/main" id="{1720D709-D008-00E2-16FA-D08B7291F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449514" y="384725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86" name="Image 85">
                <a:extLst>
                  <a:ext uri="{FF2B5EF4-FFF2-40B4-BE49-F238E27FC236}">
                    <a16:creationId xmlns:a16="http://schemas.microsoft.com/office/drawing/2014/main" id="{D0C82EF1-6C71-89B1-CF54-F95F99E7C2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1353900" y="2494480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87" name="Image 86">
                <a:extLst>
                  <a:ext uri="{FF2B5EF4-FFF2-40B4-BE49-F238E27FC236}">
                    <a16:creationId xmlns:a16="http://schemas.microsoft.com/office/drawing/2014/main" id="{CEE1B2C0-4572-DBF1-8231-CB67E976FF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745" t="1586" r="1745" b="2829"/>
              <a:stretch/>
            </p:blipFill>
            <p:spPr>
              <a:xfrm>
                <a:off x="9249702" y="4948187"/>
                <a:ext cx="291740" cy="288000"/>
              </a:xfrm>
              <a:prstGeom prst="rect">
                <a:avLst/>
              </a:prstGeom>
            </p:spPr>
          </p:pic>
          <p:pic>
            <p:nvPicPr>
              <p:cNvPr id="88" name="Image 87">
                <a:extLst>
                  <a:ext uri="{FF2B5EF4-FFF2-40B4-BE49-F238E27FC236}">
                    <a16:creationId xmlns:a16="http://schemas.microsoft.com/office/drawing/2014/main" id="{F927C36D-EEBD-16C7-BC59-FC5D0E55C3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3337883" y="3209897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89" name="Picture 17" descr="E11">
                <a:extLst>
                  <a:ext uri="{FF2B5EF4-FFF2-40B4-BE49-F238E27FC236}">
                    <a16:creationId xmlns:a16="http://schemas.microsoft.com/office/drawing/2014/main" id="{B0474B9D-922A-C292-8DA4-892137A4A4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4275" y="4059878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0" name="Image 89">
                <a:extLst>
                  <a:ext uri="{FF2B5EF4-FFF2-40B4-BE49-F238E27FC236}">
                    <a16:creationId xmlns:a16="http://schemas.microsoft.com/office/drawing/2014/main" id="{A4921AE8-5261-6FB3-663B-30E5BA5F0B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5108105" y="4067045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91" name="Picture 17" descr="E11">
                <a:extLst>
                  <a:ext uri="{FF2B5EF4-FFF2-40B4-BE49-F238E27FC236}">
                    <a16:creationId xmlns:a16="http://schemas.microsoft.com/office/drawing/2014/main" id="{511683E8-89C3-AE88-EC82-28364AA4B8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188" y="2577060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92" name="Connecteur droit avec flèche 91">
                <a:extLst>
                  <a:ext uri="{FF2B5EF4-FFF2-40B4-BE49-F238E27FC236}">
                    <a16:creationId xmlns:a16="http://schemas.microsoft.com/office/drawing/2014/main" id="{A394C0D8-47F3-0CDC-819A-0589CE14C7F5}"/>
                  </a:ext>
                </a:extLst>
              </p:cNvPr>
              <p:cNvCxnSpPr>
                <a:cxnSpLocks/>
                <a:stCxn id="29" idx="2"/>
                <a:endCxn id="89" idx="0"/>
              </p:cNvCxnSpPr>
              <p:nvPr/>
            </p:nvCxnSpPr>
            <p:spPr bwMode="auto">
              <a:xfrm flipH="1">
                <a:off x="5817874" y="2370488"/>
                <a:ext cx="840785" cy="168939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C00000"/>
                </a:solidFill>
                <a:prstDash val="sysDash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C73681F-8194-E7CA-2CB8-FBE87E38D8DC}"/>
                </a:ext>
              </a:extLst>
            </p:cNvPr>
            <p:cNvSpPr/>
            <p:nvPr/>
          </p:nvSpPr>
          <p:spPr bwMode="auto">
            <a:xfrm>
              <a:off x="378148" y="3564607"/>
              <a:ext cx="1456084" cy="2184644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  <p:cxnSp>
        <p:nvCxnSpPr>
          <p:cNvPr id="94" name="Connecteur droit avec flèche 93">
            <a:extLst>
              <a:ext uri="{FF2B5EF4-FFF2-40B4-BE49-F238E27FC236}">
                <a16:creationId xmlns:a16="http://schemas.microsoft.com/office/drawing/2014/main" id="{546BFF2A-1035-3436-FB49-70F80F7BB2D1}"/>
              </a:ext>
            </a:extLst>
          </p:cNvPr>
          <p:cNvCxnSpPr>
            <a:cxnSpLocks/>
            <a:endCxn id="91" idx="2"/>
          </p:cNvCxnSpPr>
          <p:nvPr/>
        </p:nvCxnSpPr>
        <p:spPr bwMode="auto">
          <a:xfrm flipH="1" flipV="1">
            <a:off x="778787" y="2884258"/>
            <a:ext cx="983437" cy="150641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95" name="ZoneTexte 94">
            <a:extLst>
              <a:ext uri="{FF2B5EF4-FFF2-40B4-BE49-F238E27FC236}">
                <a16:creationId xmlns:a16="http://schemas.microsoft.com/office/drawing/2014/main" id="{E500EC8D-1FF5-7EBC-41B0-6A1475EACD8E}"/>
              </a:ext>
            </a:extLst>
          </p:cNvPr>
          <p:cNvSpPr txBox="1"/>
          <p:nvPr/>
        </p:nvSpPr>
        <p:spPr>
          <a:xfrm>
            <a:off x="7068189" y="1620391"/>
            <a:ext cx="270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 err="1"/>
              <a:t>Haupttreffpunkt</a:t>
            </a:r>
            <a:endParaRPr lang="fr-CH" sz="2000" b="1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1F8220E-FDC9-4D6F-9A9D-44F0CD6DF846}"/>
              </a:ext>
            </a:extLst>
          </p:cNvPr>
          <p:cNvGrpSpPr/>
          <p:nvPr/>
        </p:nvGrpSpPr>
        <p:grpSpPr>
          <a:xfrm>
            <a:off x="1048687" y="5838007"/>
            <a:ext cx="3673475" cy="1329765"/>
            <a:chOff x="1023689" y="5847506"/>
            <a:chExt cx="3673475" cy="1329765"/>
          </a:xfrm>
        </p:grpSpPr>
        <p:sp>
          <p:nvSpPr>
            <p:cNvPr id="42" name="Rectangle 44"/>
            <p:cNvSpPr>
              <a:spLocks noChangeArrowheads="1"/>
            </p:cNvSpPr>
            <p:nvPr/>
          </p:nvSpPr>
          <p:spPr bwMode="auto">
            <a:xfrm>
              <a:off x="1023689" y="5847506"/>
              <a:ext cx="3600450" cy="13202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Rectangle 45"/>
            <p:cNvSpPr>
              <a:spLocks noChangeArrowheads="1"/>
            </p:cNvSpPr>
            <p:nvPr/>
          </p:nvSpPr>
          <p:spPr bwMode="auto">
            <a:xfrm>
              <a:off x="1311027" y="6495206"/>
              <a:ext cx="215900" cy="14446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44" name="Picture 46" descr="E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027" y="6711106"/>
              <a:ext cx="2159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Rectangle 47"/>
            <p:cNvSpPr>
              <a:spLocks noChangeArrowheads="1"/>
            </p:cNvSpPr>
            <p:nvPr/>
          </p:nvSpPr>
          <p:spPr bwMode="auto">
            <a:xfrm>
              <a:off x="1311027" y="5918943"/>
              <a:ext cx="215900" cy="1444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Rectangle 48"/>
            <p:cNvSpPr>
              <a:spLocks noChangeArrowheads="1"/>
            </p:cNvSpPr>
            <p:nvPr/>
          </p:nvSpPr>
          <p:spPr bwMode="auto">
            <a:xfrm>
              <a:off x="1311027" y="6206281"/>
              <a:ext cx="201612" cy="14446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Text Box 49"/>
            <p:cNvSpPr txBox="1">
              <a:spLocks noChangeArrowheads="1"/>
            </p:cNvSpPr>
            <p:nvPr/>
          </p:nvSpPr>
          <p:spPr bwMode="auto">
            <a:xfrm>
              <a:off x="1526927" y="5906243"/>
              <a:ext cx="720725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Ex-Zone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Text Box 50"/>
            <p:cNvSpPr txBox="1">
              <a:spLocks noChangeArrowheads="1"/>
            </p:cNvSpPr>
            <p:nvPr/>
          </p:nvSpPr>
          <p:spPr bwMode="auto">
            <a:xfrm>
              <a:off x="1526927" y="6130081"/>
              <a:ext cx="14414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Zone mit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brennbarem</a:t>
              </a: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Stoff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Text Box 51"/>
            <p:cNvSpPr txBox="1">
              <a:spLocks noChangeArrowheads="1"/>
            </p:cNvSpPr>
            <p:nvPr/>
          </p:nvSpPr>
          <p:spPr bwMode="auto">
            <a:xfrm>
              <a:off x="1517402" y="6453931"/>
              <a:ext cx="110061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Sprengstoffe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Text Box 52"/>
            <p:cNvSpPr txBox="1">
              <a:spLocks noChangeArrowheads="1"/>
            </p:cNvSpPr>
            <p:nvPr/>
          </p:nvSpPr>
          <p:spPr bwMode="auto">
            <a:xfrm>
              <a:off x="1517402" y="6696818"/>
              <a:ext cx="122396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Sammelplatz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 Box 57"/>
            <p:cNvSpPr txBox="1">
              <a:spLocks noChangeArrowheads="1"/>
            </p:cNvSpPr>
            <p:nvPr/>
          </p:nvSpPr>
          <p:spPr bwMode="auto">
            <a:xfrm>
              <a:off x="3246189" y="5947518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Fluchtweg</a:t>
              </a:r>
              <a:endParaRPr lang="fr-CH" altLang="de-DE" sz="900" kern="0" dirty="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52" name="Line 63"/>
            <p:cNvSpPr>
              <a:spLocks noChangeShapeType="1"/>
            </p:cNvSpPr>
            <p:nvPr/>
          </p:nvSpPr>
          <p:spPr bwMode="auto">
            <a:xfrm>
              <a:off x="3039814" y="6063406"/>
              <a:ext cx="215900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3" name="AutoShape 64"/>
            <p:cNvSpPr>
              <a:spLocks noChangeArrowheads="1"/>
            </p:cNvSpPr>
            <p:nvPr/>
          </p:nvSpPr>
          <p:spPr bwMode="auto">
            <a:xfrm>
              <a:off x="3039814" y="6561881"/>
              <a:ext cx="287338" cy="198437"/>
            </a:xfrm>
            <a:prstGeom prst="rightArrow">
              <a:avLst>
                <a:gd name="adj1" fmla="val 50000"/>
                <a:gd name="adj2" fmla="val 36200"/>
              </a:avLst>
            </a:prstGeom>
            <a:solidFill>
              <a:srgbClr val="333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Text Box 65"/>
            <p:cNvSpPr txBox="1">
              <a:spLocks noChangeArrowheads="1"/>
            </p:cNvSpPr>
            <p:nvPr/>
          </p:nvSpPr>
          <p:spPr bwMode="auto">
            <a:xfrm>
              <a:off x="3265239" y="6541243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Site </a:t>
              </a:r>
              <a:r>
                <a:rPr kumimoji="0" lang="fr-CH" altLang="de-DE" sz="9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Zugang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Text Box 81"/>
            <p:cNvSpPr txBox="1">
              <a:spLocks noChangeArrowheads="1"/>
            </p:cNvSpPr>
            <p:nvPr/>
          </p:nvSpPr>
          <p:spPr bwMode="auto">
            <a:xfrm>
              <a:off x="3236663" y="6185643"/>
              <a:ext cx="134602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Unterirdischer</a:t>
              </a: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Fluchtweg</a:t>
              </a:r>
              <a:endParaRPr lang="fr-CH" altLang="de-DE" sz="900" kern="0" dirty="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70" name="Line 82"/>
            <p:cNvSpPr>
              <a:spLocks noChangeShapeType="1"/>
            </p:cNvSpPr>
            <p:nvPr/>
          </p:nvSpPr>
          <p:spPr bwMode="auto">
            <a:xfrm>
              <a:off x="3039814" y="6339631"/>
              <a:ext cx="244475" cy="1587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7" name="Image 76"/>
            <p:cNvPicPr>
              <a:picLocks noChangeAspect="1"/>
            </p:cNvPicPr>
            <p:nvPr/>
          </p:nvPicPr>
          <p:blipFill rotWithShape="1">
            <a:blip r:embed="rId7"/>
            <a:srcRect l="4076" t="909" r="5253" b="3364"/>
            <a:stretch/>
          </p:blipFill>
          <p:spPr>
            <a:xfrm>
              <a:off x="3002412" y="6827565"/>
              <a:ext cx="319847" cy="324000"/>
            </a:xfrm>
            <a:prstGeom prst="rect">
              <a:avLst/>
            </a:prstGeom>
          </p:spPr>
        </p:pic>
        <p:sp>
          <p:nvSpPr>
            <p:cNvPr id="78" name="Text Box 65"/>
            <p:cNvSpPr txBox="1">
              <a:spLocks noChangeArrowheads="1"/>
            </p:cNvSpPr>
            <p:nvPr/>
          </p:nvSpPr>
          <p:spPr bwMode="auto">
            <a:xfrm>
              <a:off x="3254127" y="6807939"/>
              <a:ext cx="14430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Maximal zulässiges Gewicht auf Brücke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DD8B77FA-FD89-6BCC-BFA2-5ACBCF4676E9}"/>
              </a:ext>
            </a:extLst>
          </p:cNvPr>
          <p:cNvSpPr txBox="1"/>
          <p:nvPr/>
        </p:nvSpPr>
        <p:spPr>
          <a:xfrm>
            <a:off x="594172" y="4390677"/>
            <a:ext cx="3661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C00000"/>
                </a:solidFill>
              </a:rPr>
              <a:t>Nur wenn Rauchentwicklung den Zugang zum Hauptsammelplatz verhindert</a:t>
            </a:r>
          </a:p>
        </p:txBody>
      </p:sp>
    </p:spTree>
    <p:extLst>
      <p:ext uri="{BB962C8B-B14F-4D97-AF65-F5344CB8AC3E}">
        <p14:creationId xmlns:p14="http://schemas.microsoft.com/office/powerpoint/2010/main" val="4155155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&lt;WPTitel&gt;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 err="1"/>
              <a:t>Rohstofflieferungen</a:t>
            </a:r>
            <a:endParaRPr lang="fr-CH" sz="32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02293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73737" y="756295"/>
            <a:ext cx="7611492" cy="431800"/>
          </a:xfrm>
        </p:spPr>
        <p:txBody>
          <a:bodyPr/>
          <a:lstStyle/>
          <a:p>
            <a:r>
              <a:rPr lang="fr-CH" sz="2800" dirty="0" err="1">
                <a:latin typeface="Arial" pitchFamily="34" charset="0"/>
              </a:rPr>
              <a:t>Allgemeines</a:t>
            </a:r>
            <a:endParaRPr lang="fr-CH" sz="2800" dirty="0"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188" y="1692399"/>
            <a:ext cx="9289032" cy="5218112"/>
          </a:xfrm>
        </p:spPr>
        <p:txBody>
          <a:bodyPr/>
          <a:lstStyle/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Sie kommen vielleicht zum ersten Mal auf das Gelände von </a:t>
            </a:r>
            <a:r>
              <a:rPr lang="de-DE" b="0" kern="1200" dirty="0" err="1">
                <a:solidFill>
                  <a:srgbClr val="002060"/>
                </a:solidFill>
                <a:latin typeface="Arial"/>
                <a:cs typeface="Arial"/>
              </a:rPr>
              <a:t>Ciments</a:t>
            </a:r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 Vigier in </a:t>
            </a:r>
            <a:r>
              <a:rPr lang="de-DE" b="0" kern="1200" dirty="0" err="1">
                <a:solidFill>
                  <a:srgbClr val="002060"/>
                </a:solidFill>
                <a:latin typeface="Arial"/>
                <a:cs typeface="Arial"/>
              </a:rPr>
              <a:t>Péry</a:t>
            </a:r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, um Material anzuliefern? Dann befolgen Sie bitte die folgenden Anweisungen.</a:t>
            </a:r>
          </a:p>
          <a:p>
            <a:pPr marL="0" indent="0"/>
            <a:endParaRPr lang="de-DE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Der Standort ist mit einer Waage am Eingang und zwei Terminals ausgestattet, die rund um die Uhr in Betrieb sind, um Ihre Lieferung zu registrieren. </a:t>
            </a:r>
          </a:p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Die Informationen, die Sie auf dem Bildschirm eingeben werden, sind aus rechtlicher Sicht sehr wichtig. Deshalb verlassen wir uns darauf, dass Sie dies gewissenhaft tun.</a:t>
            </a:r>
          </a:p>
          <a:p>
            <a:pPr marL="0" indent="0"/>
            <a:endParaRPr lang="de-DE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Bevor Sie den </a:t>
            </a:r>
            <a:r>
              <a:rPr lang="de-DE" b="0" kern="1200" dirty="0" err="1">
                <a:solidFill>
                  <a:srgbClr val="002060"/>
                </a:solidFill>
                <a:latin typeface="Arial"/>
                <a:cs typeface="Arial"/>
              </a:rPr>
              <a:t>Ladeort</a:t>
            </a:r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 verlassen, vergewissern Sie sich, dass Sie einen Ausweis oder eine Ausweisnummer besitzen. Diese von uns vorkonfigurierte Marke enthält Informationen, mit denen die Herkunft identifiziert werden kann. </a:t>
            </a:r>
          </a:p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Sollte dies nicht der Fall sein, wenden Sie sich bitte an Ihre Disposition, die sich an Herrn Beat Oppliger (</a:t>
            </a:r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  <a:hlinkClick r:id="rId2"/>
              </a:rPr>
              <a:t>beat.oppliger@vigier.ch</a:t>
            </a:r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  +41 (0)79 284 52 05 ) wenden sollte. Ein Badge wird konfiguriert und Ihnen bei Ihrer Ankunft vor Ort ausgehändigt.</a:t>
            </a:r>
            <a:endParaRPr lang="fr-CH" b="0" kern="12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043" y="6071597"/>
            <a:ext cx="894186" cy="100072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936830" y="6402680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/>
              <a:t>Badge</a:t>
            </a:r>
          </a:p>
        </p:txBody>
      </p:sp>
      <p:sp>
        <p:nvSpPr>
          <p:cNvPr id="4" name="Flèche droite 3"/>
          <p:cNvSpPr/>
          <p:nvPr/>
        </p:nvSpPr>
        <p:spPr bwMode="auto">
          <a:xfrm>
            <a:off x="6856687" y="6508956"/>
            <a:ext cx="648072" cy="126002"/>
          </a:xfrm>
          <a:prstGeom prst="rightArrow">
            <a:avLst/>
          </a:prstGeom>
          <a:solidFill>
            <a:srgbClr val="131313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945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0651" y="1692398"/>
            <a:ext cx="9452098" cy="5218112"/>
          </a:xfrm>
        </p:spPr>
        <p:txBody>
          <a:bodyPr/>
          <a:lstStyle/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Wenn Sie Fragen haben oder während des gesamten Verfahrens auf Schwierigkeiten stoßen, begeben Sie sich in den Wiegeraum und benutzen Sie das dafür vorgesehene Telefon.</a:t>
            </a:r>
          </a:p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Wählen Sie die Nummer 939. Ein Mitarbeiter von Vigier </a:t>
            </a:r>
            <a:r>
              <a:rPr lang="de-DE" b="0" kern="1200" dirty="0" err="1">
                <a:solidFill>
                  <a:srgbClr val="002060"/>
                </a:solidFill>
                <a:latin typeface="Arial"/>
                <a:cs typeface="Arial"/>
              </a:rPr>
              <a:t>Ciment</a:t>
            </a:r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 wird Ihnen antworten und Sie anleiten oder Ihnen zu Hilfe kommen.</a:t>
            </a:r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Sie können auch die +41 (0)79 159 50 61 von einem Natel aus erreichen.</a:t>
            </a:r>
          </a:p>
          <a:p>
            <a:pPr marL="0" indent="0"/>
            <a:endParaRPr lang="de-DE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de-DE" b="0" kern="1200" dirty="0">
                <a:solidFill>
                  <a:srgbClr val="002060"/>
                </a:solidFill>
                <a:latin typeface="Arial"/>
                <a:cs typeface="Arial"/>
              </a:rPr>
              <a:t>Wenn Sie außerhalb der normalen Öffnungszeiten (6-18 Uhr) auf Schwierigkeiten stoßen, rufen Sie die Kommandoraum unter 400 an.</a:t>
            </a:r>
            <a:endParaRPr lang="fr-CH" b="0" dirty="0">
              <a:latin typeface="Arial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288" y="3175291"/>
            <a:ext cx="3650095" cy="2252327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934" y="3175291"/>
            <a:ext cx="2014404" cy="225232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6" name="Flèche droite 5"/>
          <p:cNvSpPr/>
          <p:nvPr/>
        </p:nvSpPr>
        <p:spPr bwMode="auto">
          <a:xfrm rot="20119343">
            <a:off x="2661696" y="4400103"/>
            <a:ext cx="504056" cy="144016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6518776-B874-EB5D-C6E8-89AC8C036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3737" y="756295"/>
            <a:ext cx="7611492" cy="431800"/>
          </a:xfrm>
        </p:spPr>
        <p:txBody>
          <a:bodyPr/>
          <a:lstStyle/>
          <a:p>
            <a:r>
              <a:rPr lang="fr-CH" sz="2800" dirty="0" err="1">
                <a:latin typeface="Arial" pitchFamily="34" charset="0"/>
              </a:rPr>
              <a:t>Allgemeines</a:t>
            </a:r>
            <a:endParaRPr lang="fr-CH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9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4212" y="759659"/>
            <a:ext cx="7611492" cy="431800"/>
          </a:xfrm>
        </p:spPr>
        <p:txBody>
          <a:bodyPr/>
          <a:lstStyle/>
          <a:p>
            <a:r>
              <a:rPr lang="fr-CH" sz="2800" dirty="0" err="1">
                <a:latin typeface="Arial" pitchFamily="34" charset="0"/>
              </a:rPr>
              <a:t>Vorgehen</a:t>
            </a:r>
            <a:r>
              <a:rPr lang="fr-CH" sz="2800" dirty="0">
                <a:latin typeface="Arial" pitchFamily="34" charset="0"/>
              </a:rPr>
              <a:t> </a:t>
            </a:r>
            <a:r>
              <a:rPr lang="fr-CH" sz="2800" dirty="0" err="1">
                <a:latin typeface="Arial" pitchFamily="34" charset="0"/>
              </a:rPr>
              <a:t>bei</a:t>
            </a:r>
            <a:r>
              <a:rPr lang="fr-CH" sz="2800" dirty="0">
                <a:latin typeface="Arial" pitchFamily="34" charset="0"/>
              </a:rPr>
              <a:t> der </a:t>
            </a:r>
            <a:r>
              <a:rPr lang="fr-CH" sz="2800" dirty="0" err="1">
                <a:latin typeface="Arial" pitchFamily="34" charset="0"/>
              </a:rPr>
              <a:t>Lieferung</a:t>
            </a:r>
            <a:endParaRPr lang="fr-CH" sz="2800" dirty="0"/>
          </a:p>
        </p:txBody>
      </p:sp>
      <p:pic>
        <p:nvPicPr>
          <p:cNvPr id="1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157" y="1601917"/>
            <a:ext cx="4112508" cy="5707106"/>
          </a:xfrm>
          <a:prstGeom prst="rect">
            <a:avLst/>
          </a:prstGeom>
          <a:noFill/>
          <a:ln w="9525">
            <a:solidFill>
              <a:srgbClr val="131313"/>
            </a:solidFill>
            <a:miter lim="800000"/>
            <a:headEnd/>
            <a:tailEnd/>
          </a:ln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457063" y="2052439"/>
            <a:ext cx="2719678" cy="382393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Lieferantenwaage </a:t>
            </a:r>
            <a:endParaRPr lang="fr-CH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AutoShape 9"/>
          <p:cNvCxnSpPr>
            <a:cxnSpLocks noChangeShapeType="1"/>
            <a:stCxn id="8" idx="1"/>
          </p:cNvCxnSpPr>
          <p:nvPr/>
        </p:nvCxnSpPr>
        <p:spPr bwMode="auto">
          <a:xfrm flipH="1" flipV="1">
            <a:off x="3402486" y="3204567"/>
            <a:ext cx="1303854" cy="14407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375" y="2845706"/>
            <a:ext cx="2862435" cy="3599221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 bwMode="auto">
          <a:xfrm rot="16200000">
            <a:off x="5917003" y="5040771"/>
            <a:ext cx="792088" cy="288032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2" name="Flèche droite 21"/>
          <p:cNvSpPr/>
          <p:nvPr/>
        </p:nvSpPr>
        <p:spPr bwMode="auto">
          <a:xfrm rot="18092814">
            <a:off x="8319165" y="5447375"/>
            <a:ext cx="792088" cy="288032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340" y="2845706"/>
            <a:ext cx="2876359" cy="3599221"/>
          </a:xfrm>
          <a:prstGeom prst="rect">
            <a:avLst/>
          </a:prstGeom>
        </p:spPr>
      </p:pic>
      <p:sp>
        <p:nvSpPr>
          <p:cNvPr id="23" name="Flèche droite 22"/>
          <p:cNvSpPr/>
          <p:nvPr/>
        </p:nvSpPr>
        <p:spPr bwMode="auto">
          <a:xfrm rot="16447647">
            <a:off x="6486334" y="4932926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4" name="Flèche droite 23"/>
          <p:cNvSpPr/>
          <p:nvPr/>
        </p:nvSpPr>
        <p:spPr bwMode="auto">
          <a:xfrm rot="16447647">
            <a:off x="6460867" y="5313107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5" name="Flèche droite 24"/>
          <p:cNvSpPr/>
          <p:nvPr/>
        </p:nvSpPr>
        <p:spPr bwMode="auto">
          <a:xfrm rot="16447647">
            <a:off x="6425972" y="5723981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80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1476375"/>
            <a:ext cx="2376263" cy="200765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83" y="5508823"/>
            <a:ext cx="2376261" cy="1992384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7" name="Rectangle 6"/>
          <p:cNvSpPr/>
          <p:nvPr/>
        </p:nvSpPr>
        <p:spPr bwMode="auto">
          <a:xfrm>
            <a:off x="3114450" y="1476375"/>
            <a:ext cx="7578950" cy="2007659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Wählen Sie Ihre bevorzugte Sprache und drücken Sie auf „Badge eingeben“.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208799" y="2052439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1</a:t>
            </a:r>
          </a:p>
        </p:txBody>
      </p:sp>
      <p:sp>
        <p:nvSpPr>
          <p:cNvPr id="12" name="Ellipse 11"/>
          <p:cNvSpPr/>
          <p:nvPr/>
        </p:nvSpPr>
        <p:spPr bwMode="auto">
          <a:xfrm>
            <a:off x="195080" y="6216983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3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114452" y="3548633"/>
            <a:ext cx="7578950" cy="1904156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Geben Sie auf dem Touchscreen Ihre Ausweisnummer ein und drücken Sie auf „Val.“ oder „Validieren“. Sie können Ihre Buchung jederzeit mithilfe des gelben Kreuzes korrigieren.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baseline="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Achtung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! </a:t>
            </a:r>
            <a:r>
              <a:rPr kumimoji="0" lang="de-DE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Zwei gleiche </a:t>
            </a:r>
            <a:r>
              <a:rPr lang="de-DE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Badge Nummern</a:t>
            </a:r>
            <a:r>
              <a:rPr kumimoji="0" lang="de-DE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dürfen nie gleichzeitig verwendet werden.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Wenn Sie nur ein Badge für mehrere Personen haben, warten Sie, bis Ihr Kollege das Gelände verlassen hat, bevor Sie die Nummer verwenden.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Andernfalls werden Sie blockiert und alle Beteiligten verlieren viel Zeit.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18308" y="2988543"/>
            <a:ext cx="864096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0196" y="2700511"/>
            <a:ext cx="594668" cy="288032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114450" y="5526286"/>
            <a:ext cx="7578950" cy="1974921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Bestätigen Sie das Gewicht Ihres Fahrzeugs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5441" y="4056357"/>
            <a:ext cx="153759" cy="15632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 bwMode="auto">
          <a:xfrm>
            <a:off x="2250356" y="7092999"/>
            <a:ext cx="648072" cy="244148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25" y="3548633"/>
            <a:ext cx="2379617" cy="1904155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11" name="Organigramme : Connecteur 10"/>
          <p:cNvSpPr/>
          <p:nvPr/>
        </p:nvSpPr>
        <p:spPr bwMode="auto">
          <a:xfrm>
            <a:off x="208799" y="4212679"/>
            <a:ext cx="504056" cy="576064"/>
          </a:xfrm>
          <a:prstGeom prst="flowChartConnector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2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 bwMode="auto">
          <a:xfrm>
            <a:off x="882204" y="764984"/>
            <a:ext cx="761149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rgbClr val="000000"/>
                </a:solidFill>
                <a:latin typeface="Arial" charset="0"/>
                <a:ea typeface="+mj-ea"/>
                <a:cs typeface="+mj-cs"/>
              </a:defRPr>
            </a:lvl1pPr>
            <a:lvl2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2pPr>
            <a:lvl3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3pPr>
            <a:lvl4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4pPr>
            <a:lvl5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9144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13716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18288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r>
              <a:rPr lang="fr-CH" sz="2800" kern="0" dirty="0" err="1"/>
              <a:t>Verfahren</a:t>
            </a:r>
            <a:r>
              <a:rPr lang="fr-CH" sz="2800" kern="0" dirty="0"/>
              <a:t> </a:t>
            </a:r>
            <a:r>
              <a:rPr lang="fr-CH" sz="2800" kern="0" dirty="0" err="1"/>
              <a:t>zur</a:t>
            </a:r>
            <a:r>
              <a:rPr lang="fr-CH" sz="2800" kern="0" dirty="0"/>
              <a:t> </a:t>
            </a:r>
            <a:r>
              <a:rPr lang="fr-CH" sz="2800" kern="0" dirty="0" err="1"/>
              <a:t>Einreise</a:t>
            </a:r>
            <a:endParaRPr lang="fr-CH" sz="2800" kern="0" dirty="0"/>
          </a:p>
        </p:txBody>
      </p:sp>
    </p:spTree>
    <p:extLst>
      <p:ext uri="{BB962C8B-B14F-4D97-AF65-F5344CB8AC3E}">
        <p14:creationId xmlns:p14="http://schemas.microsoft.com/office/powerpoint/2010/main" val="3858562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14450" y="3567785"/>
            <a:ext cx="7578950" cy="1941038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Geben Sie in diesem Schritt die Nr. des Lieferscheins (LS) ein.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dirty="0" err="1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Drücken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</a:t>
            </a:r>
            <a:r>
              <a:rPr lang="fr-CH" sz="1400" dirty="0" err="1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Sie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</a:t>
            </a:r>
            <a:r>
              <a:rPr lang="fr-CH" sz="1400" dirty="0" err="1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dann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</a:t>
            </a:r>
            <a:r>
              <a:rPr lang="fr-CH" sz="1400" dirty="0" err="1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auf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«Val.» </a:t>
            </a:r>
            <a:r>
              <a:rPr lang="fr-CH" sz="1400" dirty="0" err="1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oder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«</a:t>
            </a:r>
            <a:r>
              <a:rPr lang="fr-CH" sz="1400" dirty="0" err="1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Bestätigung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»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114450" y="5540072"/>
            <a:ext cx="7578950" cy="1984975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Nachdem Sie den letzten Schritt bestätigt haben, ist der Startbildschirm wieder sichtbar.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Dies bedeutet, dass Sie Ihre Eingabe erfolgreich durchgeführt haben.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r>
              <a:rPr lang="de-DE" sz="1400" dirty="0"/>
              <a:t>Sie können gehen und Ihre Ware </a:t>
            </a:r>
            <a:r>
              <a:rPr lang="de-DE" sz="1400" dirty="0" err="1"/>
              <a:t>gemäss</a:t>
            </a:r>
            <a:r>
              <a:rPr lang="de-DE" sz="1400" dirty="0"/>
              <a:t> den Anweisungen von Beat Oppliger abladen </a:t>
            </a:r>
            <a:r>
              <a:rPr lang="fr-CH" sz="1400" dirty="0">
                <a:solidFill>
                  <a:srgbClr val="131313"/>
                </a:solidFill>
              </a:rPr>
              <a:t>(</a:t>
            </a:r>
            <a:r>
              <a:rPr lang="fr-CH" sz="1400" i="1" dirty="0">
                <a:solidFill>
                  <a:srgbClr val="0070C0"/>
                </a:solidFill>
              </a:rPr>
              <a:t>beat.oppliger@vigier.ch</a:t>
            </a:r>
            <a:r>
              <a:rPr lang="fr-CH" sz="1400" dirty="0"/>
              <a:t> ; +41 (0)79 284 52 05) 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3567784"/>
            <a:ext cx="2397687" cy="194103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80" y="5540071"/>
            <a:ext cx="2397687" cy="1984976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10" name="Ellipse 9"/>
          <p:cNvSpPr/>
          <p:nvPr/>
        </p:nvSpPr>
        <p:spPr bwMode="auto">
          <a:xfrm>
            <a:off x="208799" y="4108384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5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234132" y="6244527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6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114452" y="1561429"/>
            <a:ext cx="7578950" cy="1931170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Sie müssen nun das Fahrzeug auswählen, das die Lieferung ausführt.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Wenn Ihr Fahrzeug bereits registriert ist, suchen Sie es im Menü und klicken Sie darauf.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Wenn Ihr Fahrzeug noch nie auf der Seite war, gehen Sie mit Hilfe des Pfeils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„nächste Seite“ auf die letzte Seite des Menüs. Wenn Sie auf „Andere“ klicken, können Sie das Kennzeichen Ihres Fahrzeugs (Traktor) eingeben.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80" y="1560775"/>
            <a:ext cx="2400021" cy="1931823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22" name="Ellipse 21"/>
          <p:cNvSpPr/>
          <p:nvPr/>
        </p:nvSpPr>
        <p:spPr bwMode="auto">
          <a:xfrm>
            <a:off x="234132" y="2252125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4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4892" y="4108384"/>
            <a:ext cx="3524672" cy="128287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5" name="Rectangle 4"/>
          <p:cNvSpPr/>
          <p:nvPr/>
        </p:nvSpPr>
        <p:spPr bwMode="auto">
          <a:xfrm>
            <a:off x="9962331" y="4594806"/>
            <a:ext cx="360040" cy="144016"/>
          </a:xfrm>
          <a:prstGeom prst="rect">
            <a:avLst/>
          </a:prstGeom>
          <a:noFill/>
          <a:ln w="38100" cap="flat" cmpd="sng" algn="ctr">
            <a:solidFill>
              <a:srgbClr val="5BAC3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A6971C8-E57F-3772-2917-D555ACAF79B0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742950" y="754063"/>
            <a:ext cx="76120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rgbClr val="000000"/>
                </a:solidFill>
                <a:latin typeface="Arial" charset="0"/>
                <a:ea typeface="+mj-ea"/>
                <a:cs typeface="+mj-cs"/>
              </a:defRPr>
            </a:lvl1pPr>
            <a:lvl2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2pPr>
            <a:lvl3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3pPr>
            <a:lvl4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4pPr>
            <a:lvl5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9144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13716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18288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r>
              <a:rPr lang="fr-CH" sz="2800" kern="0" dirty="0" err="1"/>
              <a:t>Verfahren</a:t>
            </a:r>
            <a:r>
              <a:rPr lang="fr-CH" sz="2800" kern="0" dirty="0"/>
              <a:t> </a:t>
            </a:r>
            <a:r>
              <a:rPr lang="fr-CH" sz="2800" kern="0" dirty="0" err="1"/>
              <a:t>zur</a:t>
            </a:r>
            <a:r>
              <a:rPr lang="fr-CH" sz="2800" kern="0" dirty="0"/>
              <a:t> </a:t>
            </a:r>
            <a:r>
              <a:rPr lang="fr-CH" sz="2800" kern="0" dirty="0" err="1"/>
              <a:t>Einreise</a:t>
            </a:r>
            <a:endParaRPr lang="fr-CH" sz="2800" kern="0" dirty="0"/>
          </a:p>
        </p:txBody>
      </p:sp>
    </p:spTree>
    <p:extLst>
      <p:ext uri="{BB962C8B-B14F-4D97-AF65-F5344CB8AC3E}">
        <p14:creationId xmlns:p14="http://schemas.microsoft.com/office/powerpoint/2010/main" val="342287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371" y="5508823"/>
            <a:ext cx="1440160" cy="1700856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5" name="Flèche droite 4"/>
          <p:cNvSpPr/>
          <p:nvPr/>
        </p:nvSpPr>
        <p:spPr bwMode="auto">
          <a:xfrm>
            <a:off x="2466379" y="6300911"/>
            <a:ext cx="648072" cy="216024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56" y="1548383"/>
            <a:ext cx="2266496" cy="181624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452" y="1546838"/>
            <a:ext cx="2238401" cy="1817794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257" y="3479484"/>
            <a:ext cx="2266496" cy="1910856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4451" y="3521363"/>
            <a:ext cx="2238402" cy="186897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9" name="Rectangle 8"/>
          <p:cNvSpPr/>
          <p:nvPr/>
        </p:nvSpPr>
        <p:spPr bwMode="auto">
          <a:xfrm>
            <a:off x="5468552" y="1561429"/>
            <a:ext cx="5263899" cy="1803203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Wählen Sie Ihre Sprache oder/und geben Sie Ihre </a:t>
            </a:r>
            <a:r>
              <a:rPr lang="de-DE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Badge Nummer</a:t>
            </a: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ein.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Bestätigen</a:t>
            </a:r>
            <a:endParaRPr kumimoji="0" lang="fr-CH" sz="1400" b="0" i="0" u="none" strike="noStrike" cap="none" normalizeH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468552" y="3522286"/>
            <a:ext cx="5263899" cy="1868054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Wählen Sie die gewünschte Anzahl an Belegen.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Warten Sie, bis der oder das Ticket ausgegeben werden.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Ein Ticket wird ausgegeben, sobald das vorherige abgeholt wurde</a:t>
            </a:r>
            <a:endParaRPr kumimoji="0" lang="fr-CH" sz="1400" b="0" i="0" u="none" strike="noStrike" cap="none" normalizeH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468552" y="5508824"/>
            <a:ext cx="5217724" cy="1700856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Unterschreiben Sie mindestens einen des Tickets.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Hängen Sie ihn an die Lieferpapiere und werfen Sie alles in den Briefkasten neben den Waagen Terminal.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Sie können nun die Standorte verlassen, nachdem Sie das Verfahren korrekt befolgt haben.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Gute Fahrt!</a:t>
            </a:r>
            <a:endParaRPr kumimoji="0" lang="fr-CH" sz="1400" b="0" i="0" u="none" strike="noStrike" cap="none" normalizeH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2" name="Ellipse 11"/>
          <p:cNvSpPr/>
          <p:nvPr/>
        </p:nvSpPr>
        <p:spPr bwMode="auto">
          <a:xfrm>
            <a:off x="208799" y="2052439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1</a:t>
            </a:r>
          </a:p>
        </p:txBody>
      </p:sp>
      <p:sp>
        <p:nvSpPr>
          <p:cNvPr id="13" name="Ellipse 12"/>
          <p:cNvSpPr/>
          <p:nvPr/>
        </p:nvSpPr>
        <p:spPr bwMode="auto">
          <a:xfrm>
            <a:off x="208799" y="4135855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2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208799" y="6175667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3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785388" y="2925796"/>
            <a:ext cx="897015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978548" y="1944427"/>
            <a:ext cx="504056" cy="18002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536338" y="3015805"/>
            <a:ext cx="666345" cy="188761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28555" y="2617474"/>
            <a:ext cx="841134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841624" y="764984"/>
            <a:ext cx="7611492" cy="431800"/>
          </a:xfrm>
        </p:spPr>
        <p:txBody>
          <a:bodyPr/>
          <a:lstStyle/>
          <a:p>
            <a:r>
              <a:rPr lang="fr-CH" sz="2800" dirty="0" err="1"/>
              <a:t>Austrittsverfahren</a:t>
            </a:r>
            <a:endParaRPr lang="fr-CH" sz="2800" dirty="0"/>
          </a:p>
        </p:txBody>
      </p:sp>
    </p:spTree>
    <p:extLst>
      <p:ext uri="{BB962C8B-B14F-4D97-AF65-F5344CB8AC3E}">
        <p14:creationId xmlns:p14="http://schemas.microsoft.com/office/powerpoint/2010/main" val="382507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40" y="1764407"/>
            <a:ext cx="10153128" cy="4851302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5F0BF7A9-4A22-32A6-B21B-FC493A42D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 err="1"/>
              <a:t>Vielen</a:t>
            </a:r>
            <a:r>
              <a:rPr lang="fr-CH" sz="3400" dirty="0"/>
              <a:t> </a:t>
            </a:r>
            <a:r>
              <a:rPr lang="fr-CH" sz="3400" dirty="0" err="1"/>
              <a:t>Dank</a:t>
            </a:r>
            <a:r>
              <a:rPr lang="fr-CH" sz="3400" dirty="0"/>
              <a:t> </a:t>
            </a:r>
            <a:r>
              <a:rPr lang="fr-CH" sz="3400" dirty="0" err="1"/>
              <a:t>für</a:t>
            </a:r>
            <a:r>
              <a:rPr lang="fr-CH" sz="3400" dirty="0"/>
              <a:t> </a:t>
            </a:r>
            <a:r>
              <a:rPr lang="fr-CH" sz="3400" dirty="0" err="1"/>
              <a:t>Ihre</a:t>
            </a:r>
            <a:r>
              <a:rPr lang="fr-CH" sz="3400" dirty="0"/>
              <a:t> </a:t>
            </a:r>
            <a:r>
              <a:rPr lang="fr-CH" sz="3400" dirty="0" err="1"/>
              <a:t>Aufmerksamkeit</a:t>
            </a:r>
            <a:endParaRPr lang="fr-FR" sz="3400" dirty="0"/>
          </a:p>
        </p:txBody>
      </p:sp>
    </p:spTree>
    <p:extLst>
      <p:ext uri="{BB962C8B-B14F-4D97-AF65-F5344CB8AC3E}">
        <p14:creationId xmlns:p14="http://schemas.microsoft.com/office/powerpoint/2010/main" val="196402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journal&#10;&#10;Description générée automatiquement">
            <a:extLst>
              <a:ext uri="{FF2B5EF4-FFF2-40B4-BE49-F238E27FC236}">
                <a16:creationId xmlns:a16="http://schemas.microsoft.com/office/drawing/2014/main" id="{2E0D8A84-64E2-4E7D-A4CC-D467B99F0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5" y="1749694"/>
            <a:ext cx="7761182" cy="532368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CFC42B-85CB-035F-BC66-DAB5C29CBFFE}"/>
              </a:ext>
            </a:extLst>
          </p:cNvPr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err="1">
                <a:solidFill>
                  <a:srgbClr val="002060"/>
                </a:solidFill>
              </a:rPr>
              <a:t>Sicherheit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err="1">
                <a:solidFill>
                  <a:srgbClr val="002060"/>
                </a:solidFill>
              </a:rPr>
              <a:t>und</a:t>
            </a:r>
            <a:r>
              <a:rPr lang="fr-FR" sz="2800" b="1" dirty="0">
                <a:solidFill>
                  <a:srgbClr val="002060"/>
                </a:solidFill>
              </a:rPr>
              <a:t> Umwelt </a:t>
            </a:r>
            <a:br>
              <a:rPr lang="fr-FR" sz="2800" b="1" dirty="0">
                <a:solidFill>
                  <a:srgbClr val="002060"/>
                </a:solidFill>
              </a:rPr>
            </a:br>
            <a:r>
              <a:rPr lang="fr-FR" sz="2800" b="1" dirty="0" err="1">
                <a:solidFill>
                  <a:srgbClr val="002060"/>
                </a:solidFill>
              </a:rPr>
              <a:t>für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CH" sz="2800" b="1" dirty="0">
                <a:solidFill>
                  <a:srgbClr val="002060"/>
                </a:solidFill>
              </a:rPr>
              <a:t>Chauffeurs</a:t>
            </a:r>
            <a:endParaRPr lang="de-CH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4"/>
          <p:cNvSpPr txBox="1">
            <a:spLocks/>
          </p:cNvSpPr>
          <p:nvPr/>
        </p:nvSpPr>
        <p:spPr>
          <a:xfrm>
            <a:off x="666180" y="2196455"/>
            <a:ext cx="9627270" cy="4068240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auto">
              <a:spcAft>
                <a:spcPts val="0"/>
              </a:spcAft>
              <a:buClr>
                <a:srgbClr val="FF9900"/>
              </a:buClr>
              <a:buFont typeface="Wingdings" panose="05000000000000000000" pitchFamily="2" charset="2"/>
              <a:buChar char="ü"/>
              <a:defRPr/>
            </a:pPr>
            <a:r>
              <a:rPr lang="de-CH" sz="2200" dirty="0">
                <a:solidFill>
                  <a:srgbClr val="002060"/>
                </a:solidFill>
              </a:rPr>
              <a:t>In dieser Präsentation soll Ihnen folgendes vermittelt werden:</a:t>
            </a:r>
          </a:p>
          <a:p>
            <a:pPr lvl="1" indent="-342900" defTabSz="914400" fontAlgn="auto">
              <a:spcAft>
                <a:spcPts val="0"/>
              </a:spcAft>
              <a:buClr>
                <a:srgbClr val="FF9900"/>
              </a:buClr>
              <a:buFont typeface="Wingdings" panose="05000000000000000000" pitchFamily="2" charset="2"/>
              <a:buChar char="ü"/>
              <a:defRPr/>
            </a:pPr>
            <a:r>
              <a:rPr lang="de-CH" altLang="fr-FR" sz="1700" dirty="0">
                <a:solidFill>
                  <a:srgbClr val="002060"/>
                </a:solidFill>
              </a:rPr>
              <a:t>Informationen zum Verkehrsplan, Risiken,</a:t>
            </a:r>
          </a:p>
          <a:p>
            <a:pPr lvl="1" indent="-342900" defTabSz="914400" fontAlgn="auto">
              <a:spcAft>
                <a:spcPts val="0"/>
              </a:spcAft>
              <a:buClr>
                <a:srgbClr val="FF9900"/>
              </a:buClr>
              <a:buFont typeface="Wingdings" panose="05000000000000000000" pitchFamily="2" charset="2"/>
              <a:buChar char="ü"/>
              <a:defRPr/>
            </a:pPr>
            <a:r>
              <a:rPr lang="de-CH" altLang="fr-FR" sz="1700" dirty="0">
                <a:solidFill>
                  <a:srgbClr val="002060"/>
                </a:solidFill>
              </a:rPr>
              <a:t>Was im Falle eines Unfalls oder Brandes zu tun ist,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fr-FR" altLang="fr-FR" sz="1700" noProof="0" dirty="0">
                <a:solidFill>
                  <a:srgbClr val="002060"/>
                </a:solidFill>
              </a:rPr>
              <a:t>D</a:t>
            </a: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ie </a:t>
            </a:r>
            <a:r>
              <a:rPr kumimoji="0" lang="fr-FR" altLang="fr-FR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Lokalisation</a:t>
            </a: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der</a:t>
            </a:r>
            <a:r>
              <a:rPr kumimoji="0" lang="fr-FR" altLang="fr-FR" sz="17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altLang="fr-FR" sz="17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Sammelplätze</a:t>
            </a:r>
            <a:r>
              <a:rPr kumimoji="0" lang="fr-FR" altLang="fr-FR" sz="17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endParaRPr kumimoji="0" lang="fr-FR" altLang="fr-FR" sz="17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  <a:p>
            <a:pPr lvl="1" indent="-342900" defTabSz="914400" fontAlgn="auto">
              <a:spcAft>
                <a:spcPts val="0"/>
              </a:spcAft>
              <a:buClr>
                <a:srgbClr val="FF9900"/>
              </a:buClr>
              <a:buFont typeface="Wingdings" panose="05000000000000000000" pitchFamily="2" charset="2"/>
              <a:buChar char="ü"/>
              <a:defRPr/>
            </a:pPr>
            <a:r>
              <a:rPr lang="de-CH" altLang="fr-FR" sz="1700" dirty="0">
                <a:solidFill>
                  <a:srgbClr val="002060"/>
                </a:solidFill>
              </a:rPr>
              <a:t>Und die wichtigsten auf dem Gelände geltenden Sicherheitsvorschriften,</a:t>
            </a:r>
          </a:p>
          <a:p>
            <a:pPr lvl="1" fontAlgn="auto">
              <a:spcAft>
                <a:spcPts val="0"/>
              </a:spcAft>
              <a:buClr>
                <a:srgbClr val="FF9900"/>
              </a:buClr>
              <a:buFont typeface="Wingdings" panose="05000000000000000000" pitchFamily="2" charset="2"/>
              <a:buChar char="ü"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Die Funktionsweise des Wiege- und Aufzeichnungssystems.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lvl="1" fontAlgn="auto">
              <a:spcAft>
                <a:spcPts val="0"/>
              </a:spcAft>
              <a:buClr>
                <a:srgbClr val="FF9900"/>
              </a:buClr>
              <a:buFont typeface="Wingdings" panose="05000000000000000000" pitchFamily="2" charset="2"/>
              <a:buChar char="ü"/>
              <a:defRPr/>
            </a:pPr>
            <a:endParaRPr lang="fr-FR" altLang="fr-FR" sz="1800" dirty="0">
              <a:solidFill>
                <a:srgbClr val="002060"/>
              </a:solidFill>
            </a:endParaRPr>
          </a:p>
          <a:p>
            <a:pPr marL="357188" lvl="1" indent="0" fontAlgn="auto">
              <a:spcAft>
                <a:spcPts val="0"/>
              </a:spcAft>
              <a:buClr>
                <a:srgbClr val="FF9900"/>
              </a:buClr>
              <a:buNone/>
              <a:defRPr/>
            </a:pPr>
            <a:endParaRPr lang="fr-FR" altLang="fr-FR" sz="1800" dirty="0">
              <a:solidFill>
                <a:srgbClr val="002060"/>
              </a:solidFill>
            </a:endParaRPr>
          </a:p>
          <a:p>
            <a:pPr fontAlgn="auto">
              <a:spcAft>
                <a:spcPts val="0"/>
              </a:spcAft>
              <a:buClr>
                <a:srgbClr val="FF9900"/>
              </a:buClr>
              <a:buFont typeface="Wingdings" panose="05000000000000000000" pitchFamily="2" charset="2"/>
              <a:buChar char="ü"/>
              <a:defRPr/>
            </a:pPr>
            <a:r>
              <a:rPr lang="de-CH" altLang="fr-FR" sz="2400" dirty="0">
                <a:solidFill>
                  <a:srgbClr val="002060"/>
                </a:solidFill>
              </a:rPr>
              <a:t>Jeder Mitarbeiter ist für seine eigene Gesundheit und Sicherheit, sowie die Gesundheit und Sicherheit der Anderen verantwortlich.</a:t>
            </a:r>
          </a:p>
          <a:p>
            <a:pPr marL="0" indent="0" fontAlgn="auto">
              <a:spcAft>
                <a:spcPts val="0"/>
              </a:spcAft>
              <a:buClr>
                <a:srgbClr val="FF9900"/>
              </a:buClr>
              <a:buNone/>
              <a:defRPr/>
            </a:pPr>
            <a:endParaRPr lang="fr-FR" altLang="fr-FR" sz="24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62440D-F4F7-533C-2349-82FD29ECEC7D}"/>
              </a:ext>
            </a:extLst>
          </p:cNvPr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err="1">
                <a:solidFill>
                  <a:srgbClr val="002060"/>
                </a:solidFill>
              </a:rPr>
              <a:t>Sicherheit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err="1">
                <a:solidFill>
                  <a:srgbClr val="002060"/>
                </a:solidFill>
              </a:rPr>
              <a:t>und</a:t>
            </a:r>
            <a:r>
              <a:rPr lang="fr-FR" sz="2800" b="1" dirty="0">
                <a:solidFill>
                  <a:srgbClr val="002060"/>
                </a:solidFill>
              </a:rPr>
              <a:t> Umwelt </a:t>
            </a:r>
            <a:br>
              <a:rPr lang="fr-FR" sz="2800" b="1" dirty="0">
                <a:solidFill>
                  <a:srgbClr val="002060"/>
                </a:solidFill>
              </a:rPr>
            </a:br>
            <a:r>
              <a:rPr lang="fr-FR" sz="2800" b="1" dirty="0" err="1">
                <a:solidFill>
                  <a:srgbClr val="002060"/>
                </a:solidFill>
              </a:rPr>
              <a:t>für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CH" sz="2800" b="1" dirty="0">
                <a:solidFill>
                  <a:srgbClr val="002060"/>
                </a:solidFill>
              </a:rPr>
              <a:t>Chauffeurs</a:t>
            </a:r>
            <a:endParaRPr lang="de-CH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28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4110" y="4716735"/>
            <a:ext cx="2971800" cy="22002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86660" y="1495863"/>
            <a:ext cx="53467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CH" b="1" dirty="0"/>
              <a:t>Die Sicherheit und Gesundheit der Mitarbeitenden ist für Vigier eine absolute Priorität: </a:t>
            </a:r>
            <a:br>
              <a:rPr lang="de-CH" b="1" dirty="0"/>
            </a:br>
            <a:r>
              <a:rPr lang="de-CH" b="1" dirty="0"/>
              <a:t>Alle müssen so gesund zurück nach Hause, wie sie zur Arbeit gekommen sind.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676935" y="4013632"/>
            <a:ext cx="39661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050" i="1" dirty="0"/>
              <a:t>Auszug aus Vigiers Engagement für Sicherheit und Gesundheit</a:t>
            </a:r>
            <a:endParaRPr lang="fr-FR" sz="1050" i="1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90" y="1488648"/>
            <a:ext cx="4010646" cy="567660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 rot="21274500">
            <a:off x="6406525" y="5408619"/>
            <a:ext cx="2506971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/>
              <a:t>ICH HABE DAS RECHT, </a:t>
            </a:r>
          </a:p>
          <a:p>
            <a:pPr algn="ctr"/>
            <a:r>
              <a:rPr lang="pt-BR" sz="1800" b="1" dirty="0">
                <a:solidFill>
                  <a:srgbClr val="FF0000"/>
                </a:solidFill>
              </a:rPr>
              <a:t>STOPP</a:t>
            </a:r>
            <a:r>
              <a:rPr lang="pt-BR" sz="1800" b="1" dirty="0"/>
              <a:t> </a:t>
            </a:r>
          </a:p>
          <a:p>
            <a:pPr algn="ctr"/>
            <a:r>
              <a:rPr lang="pt-BR" sz="1800" b="1" dirty="0"/>
              <a:t>ZU SAGEN</a:t>
            </a:r>
          </a:p>
        </p:txBody>
      </p:sp>
      <p:sp>
        <p:nvSpPr>
          <p:cNvPr id="2" name="Rectangle 1"/>
          <p:cNvSpPr/>
          <p:nvPr/>
        </p:nvSpPr>
        <p:spPr bwMode="auto">
          <a:xfrm rot="21363143">
            <a:off x="6506860" y="6523126"/>
            <a:ext cx="2456211" cy="129749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C60057-11C0-15B5-C587-4D2940C8E8CE}"/>
              </a:ext>
            </a:extLst>
          </p:cNvPr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err="1">
                <a:solidFill>
                  <a:srgbClr val="002060"/>
                </a:solidFill>
              </a:rPr>
              <a:t>Sicherheit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err="1">
                <a:solidFill>
                  <a:srgbClr val="002060"/>
                </a:solidFill>
              </a:rPr>
              <a:t>und</a:t>
            </a:r>
            <a:r>
              <a:rPr lang="fr-FR" sz="2800" b="1" dirty="0">
                <a:solidFill>
                  <a:srgbClr val="002060"/>
                </a:solidFill>
              </a:rPr>
              <a:t> Umwelt </a:t>
            </a:r>
            <a:br>
              <a:rPr lang="fr-FR" sz="2800" b="1" dirty="0">
                <a:solidFill>
                  <a:srgbClr val="002060"/>
                </a:solidFill>
              </a:rPr>
            </a:br>
            <a:r>
              <a:rPr lang="fr-FR" sz="2800" b="1" dirty="0" err="1">
                <a:solidFill>
                  <a:srgbClr val="002060"/>
                </a:solidFill>
              </a:rPr>
              <a:t>für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CH" sz="2800" b="1" dirty="0">
                <a:solidFill>
                  <a:srgbClr val="002060"/>
                </a:solidFill>
              </a:rPr>
              <a:t>Chauffeurs</a:t>
            </a:r>
            <a:endParaRPr lang="de-CH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65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78C7DE-A854-4222-376F-D856C3642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32" y="1495425"/>
            <a:ext cx="10456168" cy="5421952"/>
          </a:xfrm>
        </p:spPr>
      </p:pic>
      <p:sp>
        <p:nvSpPr>
          <p:cNvPr id="8" name="Zone de texte 2">
            <a:extLst>
              <a:ext uri="{FF2B5EF4-FFF2-40B4-BE49-F238E27FC236}">
                <a16:creationId xmlns:a16="http://schemas.microsoft.com/office/drawing/2014/main" id="{B1A25E26-9981-4B7F-3DF9-D61E0604A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32" y="5777394"/>
            <a:ext cx="3419158" cy="1139983"/>
          </a:xfrm>
          <a:prstGeom prst="rect">
            <a:avLst/>
          </a:prstGeom>
          <a:solidFill>
            <a:schemeClr val="bg1">
              <a:lumMod val="50000"/>
              <a:alpha val="98000"/>
            </a:scheme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Réception /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Empfang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Logistique – Expédition /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Logistik</a:t>
            </a: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Spedition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Halle bois /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Holzhalle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Huiles – eaux chargées /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Altöl</a:t>
            </a: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Chlöpfwasser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eptagone 8">
            <a:extLst>
              <a:ext uri="{FF2B5EF4-FFF2-40B4-BE49-F238E27FC236}">
                <a16:creationId xmlns:a16="http://schemas.microsoft.com/office/drawing/2014/main" id="{CE040231-2F0B-F762-6D12-085142C2086E}"/>
              </a:ext>
            </a:extLst>
          </p:cNvPr>
          <p:cNvSpPr/>
          <p:nvPr/>
        </p:nvSpPr>
        <p:spPr>
          <a:xfrm>
            <a:off x="6099493" y="362315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7DB19E8-B570-1205-6625-6E847E03E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056" y="3159601"/>
            <a:ext cx="175260" cy="1752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368389-97AF-ED16-A4DE-E86EFAF24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0000">
            <a:off x="5132997" y="2703226"/>
            <a:ext cx="194310" cy="194310"/>
          </a:xfrm>
          <a:prstGeom prst="rect">
            <a:avLst/>
          </a:prstGeom>
        </p:spPr>
      </p:pic>
      <p:sp>
        <p:nvSpPr>
          <p:cNvPr id="13" name="Heptagone 12">
            <a:extLst>
              <a:ext uri="{FF2B5EF4-FFF2-40B4-BE49-F238E27FC236}">
                <a16:creationId xmlns:a16="http://schemas.microsoft.com/office/drawing/2014/main" id="{993D4C24-E3C3-915D-28FD-7510D99C4D24}"/>
              </a:ext>
            </a:extLst>
          </p:cNvPr>
          <p:cNvSpPr/>
          <p:nvPr/>
        </p:nvSpPr>
        <p:spPr>
          <a:xfrm>
            <a:off x="8301513" y="3812857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eptagone 13">
            <a:extLst>
              <a:ext uri="{FF2B5EF4-FFF2-40B4-BE49-F238E27FC236}">
                <a16:creationId xmlns:a16="http://schemas.microsoft.com/office/drawing/2014/main" id="{38049F1B-8426-0DEA-76B6-0F6EE6A84138}"/>
              </a:ext>
            </a:extLst>
          </p:cNvPr>
          <p:cNvSpPr/>
          <p:nvPr/>
        </p:nvSpPr>
        <p:spPr>
          <a:xfrm>
            <a:off x="2975292" y="315960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eptagone 14">
            <a:extLst>
              <a:ext uri="{FF2B5EF4-FFF2-40B4-BE49-F238E27FC236}">
                <a16:creationId xmlns:a16="http://schemas.microsoft.com/office/drawing/2014/main" id="{F2B2E2A5-586F-0F86-3C04-E54A48E21C2D}"/>
              </a:ext>
            </a:extLst>
          </p:cNvPr>
          <p:cNvSpPr/>
          <p:nvPr/>
        </p:nvSpPr>
        <p:spPr>
          <a:xfrm>
            <a:off x="6826915" y="5496089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eptagone 15">
            <a:extLst>
              <a:ext uri="{FF2B5EF4-FFF2-40B4-BE49-F238E27FC236}">
                <a16:creationId xmlns:a16="http://schemas.microsoft.com/office/drawing/2014/main" id="{7602A3C5-9031-3981-5A91-310D306859E3}"/>
              </a:ext>
            </a:extLst>
          </p:cNvPr>
          <p:cNvSpPr/>
          <p:nvPr/>
        </p:nvSpPr>
        <p:spPr>
          <a:xfrm>
            <a:off x="6612156" y="4406742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fr-CH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8231EC5-DE3B-666B-75FC-0423809187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196" y="4640422"/>
            <a:ext cx="269240" cy="26924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F0C4915-B7A3-144A-E1BB-6F4FBB008D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351" y="4338003"/>
            <a:ext cx="194310" cy="194310"/>
          </a:xfrm>
          <a:prstGeom prst="rect">
            <a:avLst/>
          </a:prstGeom>
        </p:spPr>
      </p:pic>
      <p:cxnSp>
        <p:nvCxnSpPr>
          <p:cNvPr id="23" name="AutoShape 34">
            <a:extLst>
              <a:ext uri="{FF2B5EF4-FFF2-40B4-BE49-F238E27FC236}">
                <a16:creationId xmlns:a16="http://schemas.microsoft.com/office/drawing/2014/main" id="{109A1F64-EB09-FA2D-1B2D-568E4A653B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64870" y="3030378"/>
            <a:ext cx="340753" cy="5927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E45F1EF0-2DBA-6CD8-BC52-778B109B8A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772277" y="3225958"/>
            <a:ext cx="194310" cy="194310"/>
          </a:xfrm>
          <a:prstGeom prst="rect">
            <a:avLst/>
          </a:prstGeom>
        </p:spPr>
      </p:pic>
      <p:cxnSp>
        <p:nvCxnSpPr>
          <p:cNvPr id="25" name="AutoShape 36">
            <a:extLst>
              <a:ext uri="{FF2B5EF4-FFF2-40B4-BE49-F238E27FC236}">
                <a16:creationId xmlns:a16="http://schemas.microsoft.com/office/drawing/2014/main" id="{5E5E4982-2DF5-4335-CCC6-DFCD88E46F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00576" y="2917198"/>
            <a:ext cx="167640" cy="647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AutoShape 6">
            <a:extLst>
              <a:ext uri="{FF2B5EF4-FFF2-40B4-BE49-F238E27FC236}">
                <a16:creationId xmlns:a16="http://schemas.microsoft.com/office/drawing/2014/main" id="{F17CA9B6-71F8-E349-6DE7-4271076DE71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583405" y="2244632"/>
            <a:ext cx="653913" cy="238951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AutoShape 5">
            <a:extLst>
              <a:ext uri="{FF2B5EF4-FFF2-40B4-BE49-F238E27FC236}">
                <a16:creationId xmlns:a16="http://schemas.microsoft.com/office/drawing/2014/main" id="{14558EE5-7F1F-C9FA-A78B-760231F0E1F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866765" y="3195637"/>
            <a:ext cx="845185" cy="41719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4">
            <a:extLst>
              <a:ext uri="{FF2B5EF4-FFF2-40B4-BE49-F238E27FC236}">
                <a16:creationId xmlns:a16="http://schemas.microsoft.com/office/drawing/2014/main" id="{9F07B084-6662-F9BE-D7D4-9CB2D9FC17F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27907" y="3619023"/>
            <a:ext cx="1077913" cy="42751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AutoShape 2">
            <a:extLst>
              <a:ext uri="{FF2B5EF4-FFF2-40B4-BE49-F238E27FC236}">
                <a16:creationId xmlns:a16="http://schemas.microsoft.com/office/drawing/2014/main" id="{9E806FE7-A6C2-26B2-0B8C-297DA0DBA76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877332" y="4091147"/>
            <a:ext cx="1038225" cy="2000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AutoShape 37">
            <a:extLst>
              <a:ext uri="{FF2B5EF4-FFF2-40B4-BE49-F238E27FC236}">
                <a16:creationId xmlns:a16="http://schemas.microsoft.com/office/drawing/2014/main" id="{6A62BD52-78A5-C705-AAC1-3EB55B19A2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7426" y="3020116"/>
            <a:ext cx="394335" cy="18986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34">
            <a:extLst>
              <a:ext uri="{FF2B5EF4-FFF2-40B4-BE49-F238E27FC236}">
                <a16:creationId xmlns:a16="http://schemas.microsoft.com/office/drawing/2014/main" id="{1FD64786-37AA-810F-6B67-F209CE02C63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92674" y="3679649"/>
            <a:ext cx="346795" cy="6975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AutoShape 17">
            <a:extLst>
              <a:ext uri="{FF2B5EF4-FFF2-40B4-BE49-F238E27FC236}">
                <a16:creationId xmlns:a16="http://schemas.microsoft.com/office/drawing/2014/main" id="{B2BAAE3C-9211-AAA6-BB91-CE8E5813577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206246" y="3910363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AutoShape 16">
            <a:extLst>
              <a:ext uri="{FF2B5EF4-FFF2-40B4-BE49-F238E27FC236}">
                <a16:creationId xmlns:a16="http://schemas.microsoft.com/office/drawing/2014/main" id="{3E4E9EF4-A705-F4C6-2979-D7D022187E3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659950" y="3323113"/>
            <a:ext cx="538854" cy="5814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15">
            <a:extLst>
              <a:ext uri="{FF2B5EF4-FFF2-40B4-BE49-F238E27FC236}">
                <a16:creationId xmlns:a16="http://schemas.microsoft.com/office/drawing/2014/main" id="{136B2704-7F79-3A1C-BDA7-9CD8D309BF5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61796" y="2929629"/>
            <a:ext cx="569718" cy="38637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14">
            <a:extLst>
              <a:ext uri="{FF2B5EF4-FFF2-40B4-BE49-F238E27FC236}">
                <a16:creationId xmlns:a16="http://schemas.microsoft.com/office/drawing/2014/main" id="{7D02E830-5EDC-66CA-1226-76B1B2AF75E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15806" y="2697774"/>
            <a:ext cx="711200" cy="226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AutoShape 13">
            <a:extLst>
              <a:ext uri="{FF2B5EF4-FFF2-40B4-BE49-F238E27FC236}">
                <a16:creationId xmlns:a16="http://schemas.microsoft.com/office/drawing/2014/main" id="{4C2B5953-B93B-D40D-D317-70B0BFF2B12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00492" y="2161195"/>
            <a:ext cx="62865" cy="4838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AutoShape 12">
            <a:extLst>
              <a:ext uri="{FF2B5EF4-FFF2-40B4-BE49-F238E27FC236}">
                <a16:creationId xmlns:a16="http://schemas.microsoft.com/office/drawing/2014/main" id="{8D7B9AC6-532D-2A0B-2C61-450B96A0C72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63357" y="1835440"/>
            <a:ext cx="58420" cy="3257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AutoShape 11">
            <a:extLst>
              <a:ext uri="{FF2B5EF4-FFF2-40B4-BE49-F238E27FC236}">
                <a16:creationId xmlns:a16="http://schemas.microsoft.com/office/drawing/2014/main" id="{F6F58CCA-D866-F4F8-7B75-FB2473624C8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541866" y="1795467"/>
            <a:ext cx="129540" cy="399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AutoShape 10">
            <a:extLst>
              <a:ext uri="{FF2B5EF4-FFF2-40B4-BE49-F238E27FC236}">
                <a16:creationId xmlns:a16="http://schemas.microsoft.com/office/drawing/2014/main" id="{E9FEF116-EB2B-BF69-2AAC-D1D106F5A8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91495" y="1814659"/>
            <a:ext cx="804055" cy="12886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AutoShape 8">
            <a:extLst>
              <a:ext uri="{FF2B5EF4-FFF2-40B4-BE49-F238E27FC236}">
                <a16:creationId xmlns:a16="http://schemas.microsoft.com/office/drawing/2014/main" id="{F6C9ED56-FE20-4EC0-8819-1D10740061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09651" y="1952256"/>
            <a:ext cx="696595" cy="23477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AutoShape 7">
            <a:extLst>
              <a:ext uri="{FF2B5EF4-FFF2-40B4-BE49-F238E27FC236}">
                <a16:creationId xmlns:a16="http://schemas.microsoft.com/office/drawing/2014/main" id="{4E5D1B06-9A03-EAD3-9183-924224AED7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6172" y="2187031"/>
            <a:ext cx="1724404" cy="68314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AutoShape 40">
            <a:extLst>
              <a:ext uri="{FF2B5EF4-FFF2-40B4-BE49-F238E27FC236}">
                <a16:creationId xmlns:a16="http://schemas.microsoft.com/office/drawing/2014/main" id="{12206C92-59E7-AF51-8B04-84401928FD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48366" y="3217068"/>
            <a:ext cx="714375" cy="3524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AutoShape 41">
            <a:extLst>
              <a:ext uri="{FF2B5EF4-FFF2-40B4-BE49-F238E27FC236}">
                <a16:creationId xmlns:a16="http://schemas.microsoft.com/office/drawing/2014/main" id="{338FA362-6C5A-9847-23AE-144B167473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22148" y="3586002"/>
            <a:ext cx="725805" cy="34925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42">
            <a:extLst>
              <a:ext uri="{FF2B5EF4-FFF2-40B4-BE49-F238E27FC236}">
                <a16:creationId xmlns:a16="http://schemas.microsoft.com/office/drawing/2014/main" id="{C570D826-85AC-7B9D-E85C-612A03DFC2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59269" y="3928271"/>
            <a:ext cx="952310" cy="35480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AutoShape 43">
            <a:extLst>
              <a:ext uri="{FF2B5EF4-FFF2-40B4-BE49-F238E27FC236}">
                <a16:creationId xmlns:a16="http://schemas.microsoft.com/office/drawing/2014/main" id="{21659451-D1D9-70C3-3750-4144445334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50292" y="4288473"/>
            <a:ext cx="563245" cy="14668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AutoShape 24">
            <a:extLst>
              <a:ext uri="{FF2B5EF4-FFF2-40B4-BE49-F238E27FC236}">
                <a16:creationId xmlns:a16="http://schemas.microsoft.com/office/drawing/2014/main" id="{5288B82C-9C2D-D5E2-BBF3-8BD0FEA9C1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02062" y="4592322"/>
            <a:ext cx="1309517" cy="711518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Zone de texte 2">
            <a:extLst>
              <a:ext uri="{FF2B5EF4-FFF2-40B4-BE49-F238E27FC236}">
                <a16:creationId xmlns:a16="http://schemas.microsoft.com/office/drawing/2014/main" id="{31366F0B-2FFD-2D4F-6ED5-F82E6D3AB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70" y="6887270"/>
            <a:ext cx="5558671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Accès pour le déchargement du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marche arrière /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Zugang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Fluffabladung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rückwärts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AutoShape 24">
            <a:extLst>
              <a:ext uri="{FF2B5EF4-FFF2-40B4-BE49-F238E27FC236}">
                <a16:creationId xmlns:a16="http://schemas.microsoft.com/office/drawing/2014/main" id="{73F40862-C45F-6FB1-0707-C53EBE4F6C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5236" y="7011095"/>
            <a:ext cx="488364" cy="15053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17">
            <a:extLst>
              <a:ext uri="{FF2B5EF4-FFF2-40B4-BE49-F238E27FC236}">
                <a16:creationId xmlns:a16="http://schemas.microsoft.com/office/drawing/2014/main" id="{3A6AE9BA-EFDC-7489-3E74-99F8BA0AE80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356352" y="4460682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AutoShape 7">
            <a:extLst>
              <a:ext uri="{FF2B5EF4-FFF2-40B4-BE49-F238E27FC236}">
                <a16:creationId xmlns:a16="http://schemas.microsoft.com/office/drawing/2014/main" id="{405C5573-32CE-DAA2-165E-FD0B090F6C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9237" y="4608722"/>
            <a:ext cx="1005614" cy="45984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AutoShape 7">
            <a:extLst>
              <a:ext uri="{FF2B5EF4-FFF2-40B4-BE49-F238E27FC236}">
                <a16:creationId xmlns:a16="http://schemas.microsoft.com/office/drawing/2014/main" id="{C204549C-3F80-5F4E-B6A1-90D41EB87D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77686" y="5073919"/>
            <a:ext cx="1137414" cy="75778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7">
            <a:extLst>
              <a:ext uri="{FF2B5EF4-FFF2-40B4-BE49-F238E27FC236}">
                <a16:creationId xmlns:a16="http://schemas.microsoft.com/office/drawing/2014/main" id="{C80BE978-AD99-DB77-1C7E-D24527FD34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22423" y="5836336"/>
            <a:ext cx="1192827" cy="74900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" name="Image 51">
            <a:extLst>
              <a:ext uri="{FF2B5EF4-FFF2-40B4-BE49-F238E27FC236}">
                <a16:creationId xmlns:a16="http://schemas.microsoft.com/office/drawing/2014/main" id="{9918BD3C-3B8A-1AD7-3BE3-FFF0A1C71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995" y="6288317"/>
            <a:ext cx="194310" cy="194310"/>
          </a:xfrm>
          <a:prstGeom prst="rect">
            <a:avLst/>
          </a:prstGeom>
        </p:spPr>
      </p:pic>
      <p:cxnSp>
        <p:nvCxnSpPr>
          <p:cNvPr id="53" name="AutoShape 24">
            <a:extLst>
              <a:ext uri="{FF2B5EF4-FFF2-40B4-BE49-F238E27FC236}">
                <a16:creationId xmlns:a16="http://schemas.microsoft.com/office/drawing/2014/main" id="{F4B287E6-2045-E516-E006-3C16EEE4647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763557" y="6463954"/>
            <a:ext cx="456518" cy="14649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AutoShape 24">
            <a:extLst>
              <a:ext uri="{FF2B5EF4-FFF2-40B4-BE49-F238E27FC236}">
                <a16:creationId xmlns:a16="http://schemas.microsoft.com/office/drawing/2014/main" id="{A53CB24E-6582-EF46-9C8D-92C1F6CDE15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906150" y="6157025"/>
            <a:ext cx="263992" cy="24439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24">
            <a:extLst>
              <a:ext uri="{FF2B5EF4-FFF2-40B4-BE49-F238E27FC236}">
                <a16:creationId xmlns:a16="http://schemas.microsoft.com/office/drawing/2014/main" id="{677DB0FA-208B-844F-E775-FDA5C0881CF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266863" y="6094489"/>
            <a:ext cx="610469" cy="5039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7">
            <a:extLst>
              <a:ext uri="{FF2B5EF4-FFF2-40B4-BE49-F238E27FC236}">
                <a16:creationId xmlns:a16="http://schemas.microsoft.com/office/drawing/2014/main" id="{200F5D6E-6110-AA58-380A-2C40C6AFBC4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194425" y="5543023"/>
            <a:ext cx="1072438" cy="52281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7">
            <a:extLst>
              <a:ext uri="{FF2B5EF4-FFF2-40B4-BE49-F238E27FC236}">
                <a16:creationId xmlns:a16="http://schemas.microsoft.com/office/drawing/2014/main" id="{5F9A8754-CC38-1D19-80E8-29C7ACA86F4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424593" y="4966707"/>
            <a:ext cx="788292" cy="57027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E15D228E-CE4A-E0BA-8BB5-617B2A7F4459}"/>
              </a:ext>
            </a:extLst>
          </p:cNvPr>
          <p:cNvCxnSpPr/>
          <p:nvPr/>
        </p:nvCxnSpPr>
        <p:spPr>
          <a:xfrm>
            <a:off x="4277218" y="4340216"/>
            <a:ext cx="112395" cy="787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AutoShape 34">
            <a:extLst>
              <a:ext uri="{FF2B5EF4-FFF2-40B4-BE49-F238E27FC236}">
                <a16:creationId xmlns:a16="http://schemas.microsoft.com/office/drawing/2014/main" id="{2BA28146-15B6-25E5-42D0-55E9D254E3C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117624" y="4488873"/>
            <a:ext cx="392531" cy="85998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AutoShape 34">
            <a:extLst>
              <a:ext uri="{FF2B5EF4-FFF2-40B4-BE49-F238E27FC236}">
                <a16:creationId xmlns:a16="http://schemas.microsoft.com/office/drawing/2014/main" id="{8A6D9F0F-18A5-5832-AD75-0E8383EB87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05587" y="5765082"/>
            <a:ext cx="1455509" cy="70920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A331C423-28DB-2311-2BAE-F82BE2F95CB2}"/>
              </a:ext>
            </a:extLst>
          </p:cNvPr>
          <p:cNvSpPr/>
          <p:nvPr/>
        </p:nvSpPr>
        <p:spPr bwMode="auto">
          <a:xfrm>
            <a:off x="8111579" y="5443065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81" name="AutoShape 7">
            <a:extLst>
              <a:ext uri="{FF2B5EF4-FFF2-40B4-BE49-F238E27FC236}">
                <a16:creationId xmlns:a16="http://schemas.microsoft.com/office/drawing/2014/main" id="{AC77E32A-352C-3A37-A571-4AA351C191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188905" y="6517450"/>
            <a:ext cx="449548" cy="13578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AutoShape 7">
            <a:extLst>
              <a:ext uri="{FF2B5EF4-FFF2-40B4-BE49-F238E27FC236}">
                <a16:creationId xmlns:a16="http://schemas.microsoft.com/office/drawing/2014/main" id="{B79A0EF0-AE82-2AA4-7CFD-0081AEBF4B2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0154481" y="6376359"/>
            <a:ext cx="421676" cy="11056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AutoShape 34">
            <a:extLst>
              <a:ext uri="{FF2B5EF4-FFF2-40B4-BE49-F238E27FC236}">
                <a16:creationId xmlns:a16="http://schemas.microsoft.com/office/drawing/2014/main" id="{5F2AA83F-FEBB-D2D9-0DFF-E2E7BC768D7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741428" y="6427045"/>
            <a:ext cx="322744" cy="72686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AutoShape 34">
            <a:extLst>
              <a:ext uri="{FF2B5EF4-FFF2-40B4-BE49-F238E27FC236}">
                <a16:creationId xmlns:a16="http://schemas.microsoft.com/office/drawing/2014/main" id="{6FA461AF-DED0-E0F3-E1A0-02B0D7E3865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889330" y="6479103"/>
            <a:ext cx="273774" cy="69391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AutoShape 17">
            <a:extLst>
              <a:ext uri="{FF2B5EF4-FFF2-40B4-BE49-F238E27FC236}">
                <a16:creationId xmlns:a16="http://schemas.microsoft.com/office/drawing/2014/main" id="{9BFADAD0-2DFE-2EC4-185F-1C8E31263ED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220075" y="6427045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AutoShape 34">
            <a:extLst>
              <a:ext uri="{FF2B5EF4-FFF2-40B4-BE49-F238E27FC236}">
                <a16:creationId xmlns:a16="http://schemas.microsoft.com/office/drawing/2014/main" id="{F8195785-0DDB-C8DC-0A21-9AD493A740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92586" y="6510813"/>
            <a:ext cx="1521353" cy="6834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8" name="Image 97" descr="Une image contenant texte, graphiques vectoriels, clipart&#10;&#10;Description générée automatiquement">
            <a:extLst>
              <a:ext uri="{FF2B5EF4-FFF2-40B4-BE49-F238E27FC236}">
                <a16:creationId xmlns:a16="http://schemas.microsoft.com/office/drawing/2014/main" id="{9F2595B8-ACC4-4DA3-4D3A-527EF05468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056" y="6104143"/>
            <a:ext cx="431344" cy="213392"/>
          </a:xfrm>
          <a:prstGeom prst="rect">
            <a:avLst/>
          </a:prstGeom>
        </p:spPr>
      </p:pic>
      <p:sp>
        <p:nvSpPr>
          <p:cNvPr id="99" name="ZoneTexte 98">
            <a:extLst>
              <a:ext uri="{FF2B5EF4-FFF2-40B4-BE49-F238E27FC236}">
                <a16:creationId xmlns:a16="http://schemas.microsoft.com/office/drawing/2014/main" id="{BFCAF13D-5824-FF6D-052D-56A39239955E}"/>
              </a:ext>
            </a:extLst>
          </p:cNvPr>
          <p:cNvSpPr txBox="1"/>
          <p:nvPr/>
        </p:nvSpPr>
        <p:spPr>
          <a:xfrm>
            <a:off x="9904627" y="6919205"/>
            <a:ext cx="868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Carrière</a:t>
            </a:r>
          </a:p>
        </p:txBody>
      </p:sp>
      <p:cxnSp>
        <p:nvCxnSpPr>
          <p:cNvPr id="104" name="AutoShape 24">
            <a:extLst>
              <a:ext uri="{FF2B5EF4-FFF2-40B4-BE49-F238E27FC236}">
                <a16:creationId xmlns:a16="http://schemas.microsoft.com/office/drawing/2014/main" id="{47C74924-CD64-F09F-AA02-7CA4BC461DC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343775" y="5886404"/>
            <a:ext cx="540880" cy="2584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6" name="Image 105">
            <a:extLst>
              <a:ext uri="{FF2B5EF4-FFF2-40B4-BE49-F238E27FC236}">
                <a16:creationId xmlns:a16="http://schemas.microsoft.com/office/drawing/2014/main" id="{017204E8-0951-995A-1A36-15385B448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6" y="2761740"/>
            <a:ext cx="269240" cy="2692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6A5E76-E504-CE81-0205-58FDD8FE3A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3677533" y="4076669"/>
            <a:ext cx="194310" cy="194310"/>
          </a:xfrm>
          <a:prstGeom prst="rect">
            <a:avLst/>
          </a:prstGeom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83540E21-32AA-7287-3253-E26B547C4E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9804">
            <a:off x="1352160" y="2181164"/>
            <a:ext cx="194310" cy="194310"/>
          </a:xfrm>
          <a:prstGeom prst="rect">
            <a:avLst/>
          </a:prstGeom>
        </p:spPr>
      </p:pic>
      <p:pic>
        <p:nvPicPr>
          <p:cNvPr id="110" name="Image 109">
            <a:extLst>
              <a:ext uri="{FF2B5EF4-FFF2-40B4-BE49-F238E27FC236}">
                <a16:creationId xmlns:a16="http://schemas.microsoft.com/office/drawing/2014/main" id="{7F0DD35C-B74D-EE41-5DE8-6AD9E9EF22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3890075" y="2362159"/>
            <a:ext cx="194310" cy="194310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CC3BBFB4-E62F-EABD-30A4-0720F194DB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5961870" y="5179391"/>
            <a:ext cx="194310" cy="194310"/>
          </a:xfrm>
          <a:prstGeom prst="rect">
            <a:avLst/>
          </a:prstGeom>
        </p:spPr>
      </p:pic>
      <p:pic>
        <p:nvPicPr>
          <p:cNvPr id="112" name="Image 111">
            <a:extLst>
              <a:ext uri="{FF2B5EF4-FFF2-40B4-BE49-F238E27FC236}">
                <a16:creationId xmlns:a16="http://schemas.microsoft.com/office/drawing/2014/main" id="{0A5C5D03-3EA2-9B7D-0406-E5C496641E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5492972" y="5139624"/>
            <a:ext cx="194310" cy="194310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4879C036-9EC9-79D8-5A85-E30458CFAD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666155" y="5943168"/>
            <a:ext cx="194310" cy="194310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8C357FD9-2025-5CB0-5212-B7A0ABC1C2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014446" y="3356850"/>
            <a:ext cx="194310" cy="194310"/>
          </a:xfrm>
          <a:prstGeom prst="rect">
            <a:avLst/>
          </a:prstGeom>
        </p:spPr>
      </p:pic>
      <p:pic>
        <p:nvPicPr>
          <p:cNvPr id="115" name="Image 114">
            <a:extLst>
              <a:ext uri="{FF2B5EF4-FFF2-40B4-BE49-F238E27FC236}">
                <a16:creationId xmlns:a16="http://schemas.microsoft.com/office/drawing/2014/main" id="{CB7D5C23-30DA-1D4C-92AE-18C0767E13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6666823" y="3531743"/>
            <a:ext cx="194310" cy="194310"/>
          </a:xfrm>
          <a:prstGeom prst="rect">
            <a:avLst/>
          </a:prstGeom>
        </p:spPr>
      </p:pic>
      <p:cxnSp>
        <p:nvCxnSpPr>
          <p:cNvPr id="116" name="AutoShape 14">
            <a:extLst>
              <a:ext uri="{FF2B5EF4-FFF2-40B4-BE49-F238E27FC236}">
                <a16:creationId xmlns:a16="http://schemas.microsoft.com/office/drawing/2014/main" id="{E1AF5B0A-B1B6-3637-21D8-B4271C41309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9681" y="2754663"/>
            <a:ext cx="1070483" cy="404938"/>
          </a:xfrm>
          <a:prstGeom prst="straightConnector1">
            <a:avLst/>
          </a:prstGeom>
          <a:noFill/>
          <a:ln w="28575" cap="flat">
            <a:solidFill>
              <a:srgbClr val="FFC000"/>
            </a:solidFill>
            <a:prstDash val="sysDot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5CC19E74-870E-9533-3187-BABE95F369DF}"/>
              </a:ext>
            </a:extLst>
          </p:cNvPr>
          <p:cNvSpPr txBox="1"/>
          <p:nvPr/>
        </p:nvSpPr>
        <p:spPr>
          <a:xfrm rot="20336139">
            <a:off x="277956" y="3026545"/>
            <a:ext cx="939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Parking</a:t>
            </a:r>
          </a:p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révisions</a:t>
            </a:r>
          </a:p>
        </p:txBody>
      </p:sp>
      <p:cxnSp>
        <p:nvCxnSpPr>
          <p:cNvPr id="119" name="AutoShape 24">
            <a:extLst>
              <a:ext uri="{FF2B5EF4-FFF2-40B4-BE49-F238E27FC236}">
                <a16:creationId xmlns:a16="http://schemas.microsoft.com/office/drawing/2014/main" id="{23B10294-58C8-1031-8611-E96A94E91EC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9716720" y="7221928"/>
            <a:ext cx="266700" cy="9554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" name="AutoShape 24">
            <a:extLst>
              <a:ext uri="{FF2B5EF4-FFF2-40B4-BE49-F238E27FC236}">
                <a16:creationId xmlns:a16="http://schemas.microsoft.com/office/drawing/2014/main" id="{5196C663-971A-9757-6FBE-E80CFBF848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795674" y="7143977"/>
            <a:ext cx="257887" cy="1006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8" name="Picture 4" descr="Panneau de signalisation Interdiction de Tourner à droite PNG transparents  - StickPNG">
            <a:extLst>
              <a:ext uri="{FF2B5EF4-FFF2-40B4-BE49-F238E27FC236}">
                <a16:creationId xmlns:a16="http://schemas.microsoft.com/office/drawing/2014/main" id="{7D90A0D4-A4DF-CC0D-A155-352BFD16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658" y="4327171"/>
            <a:ext cx="19497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nneau stop en France — Wikipédia">
            <a:extLst>
              <a:ext uri="{FF2B5EF4-FFF2-40B4-BE49-F238E27FC236}">
                <a16:creationId xmlns:a16="http://schemas.microsoft.com/office/drawing/2014/main" id="{5B5561C6-7BF1-C331-0FC0-D7E4E2979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89" y="4140772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7FCC84D1-D9DF-CC3A-C025-AE3CC79A2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41" y="2436142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B1BED491-0978-F453-E784-2C95DF299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593" y="4229690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AutoShape 17">
            <a:extLst>
              <a:ext uri="{FF2B5EF4-FFF2-40B4-BE49-F238E27FC236}">
                <a16:creationId xmlns:a16="http://schemas.microsoft.com/office/drawing/2014/main" id="{F201E3DD-1EA4-F82C-4C15-5C9AF1C9EA8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599316" y="5648242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6A1BA3C5-DE18-90D7-313D-BC854569C5FE}"/>
              </a:ext>
            </a:extLst>
          </p:cNvPr>
          <p:cNvSpPr/>
          <p:nvPr/>
        </p:nvSpPr>
        <p:spPr bwMode="auto">
          <a:xfrm>
            <a:off x="8236396" y="5292481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triangl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29" name="AutoShape 34">
            <a:extLst>
              <a:ext uri="{FF2B5EF4-FFF2-40B4-BE49-F238E27FC236}">
                <a16:creationId xmlns:a16="http://schemas.microsoft.com/office/drawing/2014/main" id="{D8B32D98-15C4-49EF-F796-92A331BF4E0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39232" y="4518926"/>
            <a:ext cx="348964" cy="7807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triangle" w="med" len="med"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1EFAAD4D-AA1D-F6F9-7FEC-3BE5CF4D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0996">
            <a:off x="9065538" y="5875958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8536FE41-0A6B-94D0-2AAF-DC9D7203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882">
            <a:off x="8184953" y="4917185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AutoShape 6">
            <a:extLst>
              <a:ext uri="{FF2B5EF4-FFF2-40B4-BE49-F238E27FC236}">
                <a16:creationId xmlns:a16="http://schemas.microsoft.com/office/drawing/2014/main" id="{9BEFB6C7-B566-8C34-C34D-34581660227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482604" y="2577827"/>
            <a:ext cx="594360" cy="2667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6">
            <a:extLst>
              <a:ext uri="{FF2B5EF4-FFF2-40B4-BE49-F238E27FC236}">
                <a16:creationId xmlns:a16="http://schemas.microsoft.com/office/drawing/2014/main" id="{59A5FFC9-4ABD-6A8E-1B1C-06EBE672C81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237039" y="2922344"/>
            <a:ext cx="594360" cy="26670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AutoShape 6">
            <a:extLst>
              <a:ext uri="{FF2B5EF4-FFF2-40B4-BE49-F238E27FC236}">
                <a16:creationId xmlns:a16="http://schemas.microsoft.com/office/drawing/2014/main" id="{FE5CAB2D-F5BD-2479-DB6B-D2CBA576B14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789120" y="1959067"/>
            <a:ext cx="743014" cy="27421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AutoShape 6">
            <a:extLst>
              <a:ext uri="{FF2B5EF4-FFF2-40B4-BE49-F238E27FC236}">
                <a16:creationId xmlns:a16="http://schemas.microsoft.com/office/drawing/2014/main" id="{C355D03E-F9C6-3D2E-C76D-B67CAD32C5F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39734" y="1675350"/>
            <a:ext cx="1408168" cy="2799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30" name="Picture 6" descr="Panneau d'interdiction de tourner à droite ou à gauche en France — Wikipédia">
            <a:extLst>
              <a:ext uri="{FF2B5EF4-FFF2-40B4-BE49-F238E27FC236}">
                <a16:creationId xmlns:a16="http://schemas.microsoft.com/office/drawing/2014/main" id="{0D8F5023-83FB-82F5-2018-1E7E60416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36872" y="1613295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Groupe 67">
            <a:extLst>
              <a:ext uri="{FF2B5EF4-FFF2-40B4-BE49-F238E27FC236}">
                <a16:creationId xmlns:a16="http://schemas.microsoft.com/office/drawing/2014/main" id="{E99B7FBB-D0A1-867F-863D-85B5196D88DC}"/>
              </a:ext>
            </a:extLst>
          </p:cNvPr>
          <p:cNvGrpSpPr/>
          <p:nvPr/>
        </p:nvGrpSpPr>
        <p:grpSpPr>
          <a:xfrm>
            <a:off x="3708684" y="6324382"/>
            <a:ext cx="2345261" cy="552282"/>
            <a:chOff x="4101366" y="6139478"/>
            <a:chExt cx="2345261" cy="55228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0829347-4D30-B75B-8333-09B9C3AD4E99}"/>
                </a:ext>
              </a:extLst>
            </p:cNvPr>
            <p:cNvSpPr/>
            <p:nvPr/>
          </p:nvSpPr>
          <p:spPr bwMode="auto">
            <a:xfrm>
              <a:off x="4101366" y="6139478"/>
              <a:ext cx="2345261" cy="55228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CH" sz="1800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      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Poids-lourds / LKW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H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Grande" charset="0"/>
                  <a:ea typeface="Geneva" charset="0"/>
                  <a:cs typeface="Geneva" charset="0"/>
                </a:rPr>
                <a:t>       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  VL uniquement / </a:t>
              </a:r>
              <a:r>
                <a:rPr lang="fr-CH" sz="1200" b="1" dirty="0" err="1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nur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PKW</a:t>
              </a:r>
              <a:endParaRPr kumimoji="0" lang="fr-C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  <p:cxnSp>
          <p:nvCxnSpPr>
            <p:cNvPr id="12" name="AutoShape 14">
              <a:extLst>
                <a:ext uri="{FF2B5EF4-FFF2-40B4-BE49-F238E27FC236}">
                  <a16:creationId xmlns:a16="http://schemas.microsoft.com/office/drawing/2014/main" id="{32472E67-F4A1-A5D5-8E2D-4AC6DDF1FB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56876" y="6292451"/>
              <a:ext cx="325728" cy="12835"/>
            </a:xfrm>
            <a:prstGeom prst="straightConnector1">
              <a:avLst/>
            </a:prstGeom>
            <a:noFill/>
            <a:ln w="28575" cap="flat">
              <a:solidFill>
                <a:srgbClr val="00B0F0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" name="AutoShape 6">
              <a:extLst>
                <a:ext uri="{FF2B5EF4-FFF2-40B4-BE49-F238E27FC236}">
                  <a16:creationId xmlns:a16="http://schemas.microsoft.com/office/drawing/2014/main" id="{C524D283-6F4B-D2E7-ACAE-54C04F3383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89356" y="6496075"/>
              <a:ext cx="260767" cy="12909"/>
            </a:xfrm>
            <a:prstGeom prst="straightConnector1">
              <a:avLst/>
            </a:prstGeom>
            <a:noFill/>
            <a:ln w="19050" cap="flat">
              <a:solidFill>
                <a:schemeClr val="accent1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70" name="AutoShape 6">
            <a:extLst>
              <a:ext uri="{FF2B5EF4-FFF2-40B4-BE49-F238E27FC236}">
                <a16:creationId xmlns:a16="http://schemas.microsoft.com/office/drawing/2014/main" id="{A1E5D941-DA85-9D05-9318-772A16E8DC9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86332" y="3869921"/>
            <a:ext cx="246037" cy="48453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8" name="Image 107">
            <a:extLst>
              <a:ext uri="{FF2B5EF4-FFF2-40B4-BE49-F238E27FC236}">
                <a16:creationId xmlns:a16="http://schemas.microsoft.com/office/drawing/2014/main" id="{0DABED3E-8BA6-6FD4-5A8E-1BD365DF18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399185" y="3903910"/>
            <a:ext cx="194310" cy="194310"/>
          </a:xfrm>
          <a:prstGeom prst="rect">
            <a:avLst/>
          </a:prstGeom>
        </p:spPr>
      </p:pic>
      <p:cxnSp>
        <p:nvCxnSpPr>
          <p:cNvPr id="75" name="AutoShape 6">
            <a:extLst>
              <a:ext uri="{FF2B5EF4-FFF2-40B4-BE49-F238E27FC236}">
                <a16:creationId xmlns:a16="http://schemas.microsoft.com/office/drawing/2014/main" id="{2F309CEC-9B06-5543-9A47-27DB8C483AC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740247" y="3001551"/>
            <a:ext cx="340502" cy="658429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Titre 1">
            <a:extLst>
              <a:ext uri="{FF2B5EF4-FFF2-40B4-BE49-F238E27FC236}">
                <a16:creationId xmlns:a16="http://schemas.microsoft.com/office/drawing/2014/main" id="{D61F412C-17C2-C104-CFCC-25D38BD1E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540271"/>
            <a:ext cx="7683500" cy="864096"/>
          </a:xfrm>
        </p:spPr>
        <p:txBody>
          <a:bodyPr/>
          <a:lstStyle/>
          <a:p>
            <a:r>
              <a:rPr lang="fr-CH" sz="3400" dirty="0" err="1"/>
              <a:t>Verkehrsplan</a:t>
            </a:r>
            <a:r>
              <a:rPr lang="fr-CH" sz="3400" dirty="0"/>
              <a:t> des </a:t>
            </a:r>
            <a:r>
              <a:rPr lang="fr-CH" sz="3400" dirty="0" err="1"/>
              <a:t>Standorts</a:t>
            </a:r>
            <a:endParaRPr lang="fr-CH" sz="3400" dirty="0"/>
          </a:p>
        </p:txBody>
      </p:sp>
    </p:spTree>
    <p:extLst>
      <p:ext uri="{BB962C8B-B14F-4D97-AF65-F5344CB8AC3E}">
        <p14:creationId xmlns:p14="http://schemas.microsoft.com/office/powerpoint/2010/main" val="317705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B718976B-9872-7AC6-43AD-9154FD320F45}"/>
              </a:ext>
            </a:extLst>
          </p:cNvPr>
          <p:cNvSpPr txBox="1">
            <a:spLocks/>
          </p:cNvSpPr>
          <p:nvPr/>
        </p:nvSpPr>
        <p:spPr>
          <a:xfrm>
            <a:off x="1838265" y="1548383"/>
            <a:ext cx="6727439" cy="6012880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spcAft>
                <a:spcPts val="0"/>
              </a:spcAft>
              <a:defRPr/>
            </a:pPr>
            <a:r>
              <a:rPr lang="de-DE" altLang="fr-FR" dirty="0"/>
              <a:t>Parkverbot vor den Gebäudeeingängen, vor den Feuerhydrant und vor den elektrischen Räumen.</a:t>
            </a:r>
            <a:br>
              <a:rPr lang="de-DE" altLang="fr-FR" dirty="0"/>
            </a:br>
            <a:endParaRPr lang="fr-FR" altLang="fr-FR" dirty="0"/>
          </a:p>
          <a:p>
            <a:pPr lvl="0" fontAlgn="auto">
              <a:spcAft>
                <a:spcPts val="0"/>
              </a:spcAft>
              <a:defRPr/>
            </a:pPr>
            <a:r>
              <a:rPr lang="fr-FR" altLang="fr-FR" dirty="0" err="1"/>
              <a:t>Vorsicht</a:t>
            </a:r>
            <a:r>
              <a:rPr lang="fr-FR" altLang="fr-FR" dirty="0"/>
              <a:t> </a:t>
            </a:r>
            <a:r>
              <a:rPr lang="fr-FR" altLang="fr-FR" dirty="0" err="1"/>
              <a:t>beim</a:t>
            </a:r>
            <a:r>
              <a:rPr lang="fr-FR" altLang="fr-FR" dirty="0"/>
              <a:t> </a:t>
            </a:r>
            <a:r>
              <a:rPr lang="fr-FR" altLang="fr-FR" dirty="0" err="1"/>
              <a:t>Gehen</a:t>
            </a:r>
            <a:r>
              <a:rPr lang="fr-FR" altLang="fr-FR" dirty="0"/>
              <a:t>:</a:t>
            </a:r>
          </a:p>
          <a:p>
            <a:pPr lvl="0" fontAlgn="auto">
              <a:spcAft>
                <a:spcPts val="0"/>
              </a:spcAft>
              <a:defRPr/>
            </a:pPr>
            <a:endParaRPr lang="fr-FR" altLang="fr-FR" dirty="0"/>
          </a:p>
          <a:p>
            <a:pPr lvl="0" fontAlgn="auto">
              <a:spcAft>
                <a:spcPts val="0"/>
              </a:spcAft>
              <a:defRPr/>
            </a:pPr>
            <a:endParaRPr lang="fr-FR" altLang="fr-FR" dirty="0"/>
          </a:p>
          <a:p>
            <a:pPr marL="0" lvl="0" indent="0" fontAlgn="auto">
              <a:spcAft>
                <a:spcPts val="0"/>
              </a:spcAft>
              <a:buNone/>
              <a:defRPr/>
            </a:pPr>
            <a:endParaRPr lang="fr-FR" altLang="fr-FR" dirty="0"/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br>
              <a:rPr lang="fr-FR" dirty="0"/>
            </a:br>
            <a:endParaRPr lang="fr-FR" dirty="0"/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lang="de-CH" dirty="0"/>
              <a:t>Vorsicht bei Fahrzeugen, Maschinen und Zügen:</a:t>
            </a:r>
          </a:p>
          <a:p>
            <a:pPr marL="714375" lvl="0" indent="-341313" fontAlgn="auto">
              <a:spcAft>
                <a:spcPts val="0"/>
              </a:spcAft>
              <a:defRPr/>
            </a:pPr>
            <a:r>
              <a:rPr lang="de-CH" dirty="0">
                <a:solidFill>
                  <a:srgbClr val="131313"/>
                </a:solidFill>
              </a:rPr>
              <a:t>Achten Sie auf fahrende Fahrzeuge. </a:t>
            </a:r>
            <a:br>
              <a:rPr lang="de-CH" dirty="0">
                <a:solidFill>
                  <a:srgbClr val="131313"/>
                </a:solidFill>
              </a:rPr>
            </a:br>
            <a:r>
              <a:rPr lang="de-CH" dirty="0">
                <a:solidFill>
                  <a:srgbClr val="131313"/>
                </a:solidFill>
              </a:rPr>
              <a:t>Sie haben </a:t>
            </a:r>
            <a:r>
              <a:rPr lang="de-CH" b="1" dirty="0">
                <a:solidFill>
                  <a:srgbClr val="131313"/>
                </a:solidFill>
              </a:rPr>
              <a:t>kein</a:t>
            </a:r>
            <a:r>
              <a:rPr lang="de-CH" dirty="0">
                <a:solidFill>
                  <a:srgbClr val="131313"/>
                </a:solidFill>
              </a:rPr>
              <a:t> Vortritt bei Zügen und Baumaschinen.</a:t>
            </a:r>
          </a:p>
          <a:p>
            <a:pPr marL="714375" lvl="0" indent="-341313" fontAlgn="auto">
              <a:spcAft>
                <a:spcPts val="0"/>
              </a:spcAft>
              <a:defRPr/>
            </a:pPr>
            <a:r>
              <a:rPr lang="de-CH" dirty="0">
                <a:solidFill>
                  <a:srgbClr val="131313"/>
                </a:solidFill>
              </a:rPr>
              <a:t>Machen Sie sich beim Fahrenden bemerkbar und</a:t>
            </a:r>
            <a:br>
              <a:rPr lang="de-CH" dirty="0">
                <a:solidFill>
                  <a:srgbClr val="131313"/>
                </a:solidFill>
              </a:rPr>
            </a:br>
            <a:r>
              <a:rPr lang="de-CH" dirty="0">
                <a:solidFill>
                  <a:srgbClr val="131313"/>
                </a:solidFill>
              </a:rPr>
              <a:t>warten Sie auf dessen Zustimmung, bevor Sie passieren.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rgbClr val="131313"/>
              </a:solidFill>
              <a:effectLst/>
              <a:uLnTx/>
              <a:uFillTx/>
              <a:ea typeface="ＭＳ Ｐゴシック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204" y="555461"/>
            <a:ext cx="7683500" cy="864096"/>
          </a:xfrm>
        </p:spPr>
        <p:txBody>
          <a:bodyPr/>
          <a:lstStyle/>
          <a:p>
            <a:r>
              <a:rPr lang="fr-CH" sz="2800" dirty="0" err="1"/>
              <a:t>Verkehr</a:t>
            </a:r>
            <a:endParaRPr lang="fr-FR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3412" y="3060551"/>
            <a:ext cx="1157144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61996" y="3065090"/>
            <a:ext cx="109714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73" y="6358600"/>
            <a:ext cx="1555104" cy="113955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21" y="5244804"/>
            <a:ext cx="1810483" cy="106365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/>
          <a:srcRect r="2005" b="11700"/>
          <a:stretch/>
        </p:blipFill>
        <p:spPr>
          <a:xfrm>
            <a:off x="8073374" y="1419557"/>
            <a:ext cx="750209" cy="831669"/>
          </a:xfrm>
          <a:prstGeom prst="rect">
            <a:avLst/>
          </a:prstGeom>
        </p:spPr>
      </p:pic>
      <p:sp>
        <p:nvSpPr>
          <p:cNvPr id="10" name="Rectangle à coins arrondis 11">
            <a:extLst>
              <a:ext uri="{FF2B5EF4-FFF2-40B4-BE49-F238E27FC236}">
                <a16:creationId xmlns:a16="http://schemas.microsoft.com/office/drawing/2014/main" id="{DB9684AD-9EBC-877A-CB6A-77DDDEAF476C}"/>
              </a:ext>
            </a:extLst>
          </p:cNvPr>
          <p:cNvSpPr/>
          <p:nvPr/>
        </p:nvSpPr>
        <p:spPr bwMode="auto">
          <a:xfrm>
            <a:off x="8443044" y="5181211"/>
            <a:ext cx="2131260" cy="199298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defTabSz="457169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defRPr/>
            </a:pPr>
            <a:r>
              <a:rPr lang="de-DE" altLang="fr-FR" sz="1900" b="1" dirty="0">
                <a:solidFill>
                  <a:srgbClr val="FF0000"/>
                </a:solidFill>
                <a:latin typeface="Arial"/>
                <a:cs typeface="Arial"/>
              </a:rPr>
              <a:t>Halten Sie immer Sichtkontakt zu Fahrern von Baumaschinen und Zügen</a:t>
            </a:r>
            <a:endParaRPr lang="fr-FR" altLang="fr-FR" sz="19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1959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/>
          <p:cNvSpPr txBox="1">
            <a:spLocks/>
          </p:cNvSpPr>
          <p:nvPr/>
        </p:nvSpPr>
        <p:spPr>
          <a:xfrm>
            <a:off x="737920" y="1692399"/>
            <a:ext cx="9217292" cy="5472608"/>
          </a:xfrm>
          <a:prstGeom prst="rect">
            <a:avLst/>
          </a:prstGeom>
        </p:spPr>
        <p:txBody>
          <a:bodyPr vert="horz" wrap="square" anchor="t">
            <a:normAutofit lnSpcReduction="10000"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auto">
              <a:spcAft>
                <a:spcPts val="0"/>
              </a:spcAft>
              <a:defRPr/>
            </a:pPr>
            <a:r>
              <a:rPr lang="de-CH" dirty="0"/>
              <a:t>Die</a:t>
            </a:r>
            <a:r>
              <a:rPr lang="de-CH" b="1" dirty="0"/>
              <a:t> PSA</a:t>
            </a:r>
            <a:r>
              <a:rPr lang="de-CH" dirty="0"/>
              <a:t> ist auf dem </a:t>
            </a:r>
            <a:r>
              <a:rPr lang="de-CH" b="1" dirty="0"/>
              <a:t>gesamten Gelände unter allen Umständen obligatorisch. </a:t>
            </a:r>
            <a:r>
              <a:rPr lang="de-CH" sz="1800" dirty="0"/>
              <a:t>(Ausnahme in Sammel- und Büroräume)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CH" dirty="0">
                <a:solidFill>
                  <a:sysClr val="windowText" lastClr="000000"/>
                </a:solidFill>
              </a:rPr>
              <a:t>Helm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CH" dirty="0">
                <a:solidFill>
                  <a:sysClr val="windowText" lastClr="000000"/>
                </a:solidFill>
              </a:rPr>
              <a:t>Schutzbrille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CH" dirty="0">
                <a:solidFill>
                  <a:sysClr val="windowText" lastClr="000000"/>
                </a:solidFill>
              </a:rPr>
              <a:t>Sicherheitsschuhe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CH" dirty="0">
                <a:solidFill>
                  <a:sysClr val="windowText" lastClr="000000"/>
                </a:solidFill>
              </a:rPr>
              <a:t>Gut sichtbare / reflektierende</a:t>
            </a:r>
            <a:br>
              <a:rPr lang="de-CH" dirty="0">
                <a:solidFill>
                  <a:sysClr val="windowText" lastClr="000000"/>
                </a:solidFill>
              </a:rPr>
            </a:br>
            <a:r>
              <a:rPr lang="de-CH" dirty="0">
                <a:solidFill>
                  <a:sysClr val="windowText" lastClr="000000"/>
                </a:solidFill>
              </a:rPr>
              <a:t>Arbeitskleidung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dirty="0">
                <a:solidFill>
                  <a:sysClr val="windowText" lastClr="000000"/>
                </a:solidFill>
              </a:rPr>
              <a:t>Das Tragen von Shorts/Bermudas ist verboten.</a:t>
            </a:r>
            <a:endParaRPr lang="fr-FR" dirty="0">
              <a:solidFill>
                <a:sysClr val="windowText" lastClr="000000"/>
              </a:solidFill>
            </a:endParaRPr>
          </a:p>
          <a:p>
            <a:pPr marL="357188" lvl="1" indent="0" fontAlgn="auto">
              <a:spcAft>
                <a:spcPts val="0"/>
              </a:spcAft>
              <a:buNone/>
              <a:defRPr/>
            </a:pPr>
            <a:br>
              <a:rPr lang="fr-FR" dirty="0">
                <a:solidFill>
                  <a:sysClr val="windowText" lastClr="000000"/>
                </a:solidFill>
              </a:rPr>
            </a:b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Je nach Risiko kann weitere PSA vorgeschrieben sein</a:t>
            </a:r>
            <a:r>
              <a:rPr kumimoji="0" lang="fr-FR" sz="2000" b="0" i="0" u="none" strike="noStrike" kern="1200" cap="none" spc="0" normalizeH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baseline="0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baseline="0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Beachten Sie in anderen Räumen die ausgehängten</a:t>
            </a:r>
            <a:b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Pflichtschilder am Eingang der Räume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8188" y="533400"/>
            <a:ext cx="7683500" cy="870967"/>
          </a:xfrm>
        </p:spPr>
        <p:txBody>
          <a:bodyPr/>
          <a:lstStyle/>
          <a:p>
            <a:r>
              <a:rPr lang="fr-CH" sz="3400" dirty="0" err="1"/>
              <a:t>Persönliche</a:t>
            </a:r>
            <a:r>
              <a:rPr lang="fr-CH" sz="3400" dirty="0"/>
              <a:t> </a:t>
            </a:r>
            <a:r>
              <a:rPr lang="fr-CH" sz="3400" dirty="0" err="1"/>
              <a:t>Schutzausrüstung</a:t>
            </a:r>
            <a:r>
              <a:rPr lang="fr-CH" sz="3400" dirty="0"/>
              <a:t> (PSA)</a:t>
            </a:r>
            <a:endParaRPr lang="fr-FR" sz="3400" dirty="0"/>
          </a:p>
        </p:txBody>
      </p:sp>
      <p:pic>
        <p:nvPicPr>
          <p:cNvPr id="16" name="Image 15" descr="C:\Users\severine.ischi-darie\AppData\Local\Microsoft\Windows\INetCache\Content.MSO\C509931B.tmp">
            <a:extLst>
              <a:ext uri="{FF2B5EF4-FFF2-40B4-BE49-F238E27FC236}">
                <a16:creationId xmlns:a16="http://schemas.microsoft.com/office/drawing/2014/main" id="{2E8C6528-20B7-48F3-A00D-7564B04B1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186" y="3392061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">
            <a:extLst>
              <a:ext uri="{FF2B5EF4-FFF2-40B4-BE49-F238E27FC236}">
                <a16:creationId xmlns:a16="http://schemas.microsoft.com/office/drawing/2014/main" id="{AF3206DA-30DF-4B48-9D3B-4E79A32B5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375" y="2313924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3">
            <a:extLst>
              <a:ext uri="{FF2B5EF4-FFF2-40B4-BE49-F238E27FC236}">
                <a16:creationId xmlns:a16="http://schemas.microsoft.com/office/drawing/2014/main" id="{CF2734BC-5852-4157-A90D-01029798D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664" y="2313424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4">
            <a:extLst>
              <a:ext uri="{FF2B5EF4-FFF2-40B4-BE49-F238E27FC236}">
                <a16:creationId xmlns:a16="http://schemas.microsoft.com/office/drawing/2014/main" id="{34106A59-61F6-48DF-87C8-3D3BE898D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223" y="2313424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2">
            <a:extLst>
              <a:ext uri="{FF2B5EF4-FFF2-40B4-BE49-F238E27FC236}">
                <a16:creationId xmlns:a16="http://schemas.microsoft.com/office/drawing/2014/main" id="{02B346C2-147C-4285-B8C2-387900956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108" y="2312061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 11">
            <a:extLst>
              <a:ext uri="{FF2B5EF4-FFF2-40B4-BE49-F238E27FC236}">
                <a16:creationId xmlns:a16="http://schemas.microsoft.com/office/drawing/2014/main" id="{E8EF9D8D-45C1-428B-A006-E53C98686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577" y="2312061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 3">
            <a:extLst>
              <a:ext uri="{FF2B5EF4-FFF2-40B4-BE49-F238E27FC236}">
                <a16:creationId xmlns:a16="http://schemas.microsoft.com/office/drawing/2014/main" id="{EA2CED57-113C-4C6C-9618-52C4C0F11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999" y="515639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6">
            <a:extLst>
              <a:ext uri="{FF2B5EF4-FFF2-40B4-BE49-F238E27FC236}">
                <a16:creationId xmlns:a16="http://schemas.microsoft.com/office/drawing/2014/main" id="{6315BDC2-16DC-463D-8FAB-F1DA87EC5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823" y="515639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66" descr="Mini pictos Port obligatoire du masque respiratoire">
            <a:extLst>
              <a:ext uri="{FF2B5EF4-FFF2-40B4-BE49-F238E27FC236}">
                <a16:creationId xmlns:a16="http://schemas.microsoft.com/office/drawing/2014/main" id="{6F69359C-0901-4777-9A73-3180587D0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747" y="5156390"/>
            <a:ext cx="10818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68" descr="Panneau Port obligatoire de la visière">
            <a:extLst>
              <a:ext uri="{FF2B5EF4-FFF2-40B4-BE49-F238E27FC236}">
                <a16:creationId xmlns:a16="http://schemas.microsoft.com/office/drawing/2014/main" id="{9641AA27-06BD-4E00-B182-01D57F5C1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417" y="51563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8">
            <a:extLst>
              <a:ext uri="{FF2B5EF4-FFF2-40B4-BE49-F238E27FC236}">
                <a16:creationId xmlns:a16="http://schemas.microsoft.com/office/drawing/2014/main" id="{FCE7BACD-F931-4B54-9083-5E3591418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287" y="5156390"/>
            <a:ext cx="108715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 descr="Une image contenant bâtiment, texte, signe, plein air&#10;&#10;Description générée automatiquement">
            <a:extLst>
              <a:ext uri="{FF2B5EF4-FFF2-40B4-BE49-F238E27FC236}">
                <a16:creationId xmlns:a16="http://schemas.microsoft.com/office/drawing/2014/main" id="{575D7645-24D9-9DDA-BCF6-FC968BCA111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67932" y="5041562"/>
            <a:ext cx="2865448" cy="2149086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E23A122E-9AE1-5594-5720-E3E5E2E76A2D}"/>
              </a:ext>
            </a:extLst>
          </p:cNvPr>
          <p:cNvSpPr/>
          <p:nvPr/>
        </p:nvSpPr>
        <p:spPr bwMode="auto">
          <a:xfrm>
            <a:off x="8125668" y="6444927"/>
            <a:ext cx="770440" cy="432048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942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 err="1"/>
              <a:t>Ordnung</a:t>
            </a:r>
            <a:r>
              <a:rPr lang="fr-CH" sz="3400" dirty="0"/>
              <a:t> </a:t>
            </a:r>
            <a:r>
              <a:rPr lang="fr-CH" sz="3400" dirty="0" err="1"/>
              <a:t>und</a:t>
            </a:r>
            <a:r>
              <a:rPr lang="fr-CH" sz="3400" dirty="0"/>
              <a:t> </a:t>
            </a:r>
            <a:r>
              <a:rPr lang="fr-CH" sz="3400" dirty="0" err="1"/>
              <a:t>Sauberkeit</a:t>
            </a:r>
            <a:endParaRPr lang="fr-FR" sz="3400" dirty="0"/>
          </a:p>
        </p:txBody>
      </p:sp>
      <p:pic>
        <p:nvPicPr>
          <p:cNvPr id="3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2" cstate="email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32" b="99554" l="44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6820" y="506363"/>
            <a:ext cx="936104" cy="92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texte 2"/>
          <p:cNvSpPr txBox="1">
            <a:spLocks/>
          </p:cNvSpPr>
          <p:nvPr/>
        </p:nvSpPr>
        <p:spPr>
          <a:xfrm>
            <a:off x="450156" y="1645443"/>
            <a:ext cx="9500147" cy="4270375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4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4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defTabSz="914400" eaLnBrk="0" hangingPunct="0">
              <a:lnSpc>
                <a:spcPct val="110000"/>
              </a:lnSpc>
              <a:buClrTx/>
              <a:buSzTx/>
              <a:buBlip>
                <a:blip r:embed="rId5"/>
              </a:buBlip>
              <a:defRPr/>
            </a:pPr>
            <a:r>
              <a:rPr lang="de-CH" altLang="fr-FR" dirty="0"/>
              <a:t>Durchgangsbereiche nicht blockieren,</a:t>
            </a:r>
          </a:p>
          <a:p>
            <a:pPr marL="342900" lvl="0" indent="-342900" defTabSz="914400" eaLnBrk="0" hangingPunct="0">
              <a:lnSpc>
                <a:spcPct val="110000"/>
              </a:lnSpc>
              <a:buClrTx/>
              <a:buSzTx/>
              <a:buBlip>
                <a:blip r:embed="rId5"/>
              </a:buBlip>
              <a:defRPr/>
            </a:pPr>
            <a:endParaRPr lang="de-CH" altLang="fr-FR" dirty="0"/>
          </a:p>
          <a:p>
            <a:pPr marL="342900" lvl="0" indent="-342900" defTabSz="914400" eaLnBrk="0" hangingPunct="0">
              <a:lnSpc>
                <a:spcPct val="110000"/>
              </a:lnSpc>
              <a:buClrTx/>
              <a:buSzTx/>
              <a:buBlip>
                <a:blip r:embed="rId5"/>
              </a:buBlip>
              <a:defRPr/>
            </a:pPr>
            <a:r>
              <a:rPr lang="de-CH" altLang="fr-FR" dirty="0"/>
              <a:t>Räumen Sie ihren Arbeitsbereich nach jedem Arbeitstag auf und führen Sie die kollektiven Schutzmaßnahmen wieder ein oder sperren Sie den Bereich ab, </a:t>
            </a:r>
            <a:b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lvl="0" indent="-342900" defTabSz="914400" eaLnBrk="0" hangingPunct="0">
              <a:lnSpc>
                <a:spcPct val="110000"/>
              </a:lnSpc>
              <a:buClrTx/>
              <a:buSzTx/>
              <a:buBlip>
                <a:blip r:embed="rId5"/>
              </a:buBlip>
              <a:defRPr/>
            </a:pPr>
            <a:r>
              <a:rPr lang="de-CH" altLang="fr-FR" dirty="0"/>
              <a:t>Arbeiten sind nur dann beendet, wenn die Baustelle aufgeräumt und sauber ist und </a:t>
            </a:r>
            <a:r>
              <a:rPr lang="de-CH" altLang="fr-FR" b="1" dirty="0"/>
              <a:t>alle kollektiven Schutzeinrichtungen (Schutzgehäuse, Geländer...) wieder in ihren ursprünglichen Zustand versetzt sind,</a:t>
            </a:r>
          </a:p>
          <a:p>
            <a:pPr marL="342900" lvl="0" indent="-342900" defTabSz="914400" eaLnBrk="0" hangingPunct="0">
              <a:lnSpc>
                <a:spcPct val="110000"/>
              </a:lnSpc>
              <a:buClrTx/>
              <a:buSzTx/>
              <a:buBlip>
                <a:blip r:embed="rId5"/>
              </a:buBlip>
              <a:defRPr/>
            </a:pPr>
            <a:endParaRPr lang="de-CH" altLang="fr-FR" dirty="0"/>
          </a:p>
          <a:p>
            <a:pPr marL="342900" lvl="0" indent="-342900" defTabSz="914400" eaLnBrk="0" hangingPunct="0">
              <a:lnSpc>
                <a:spcPct val="110000"/>
              </a:lnSpc>
              <a:buClrTx/>
              <a:buSzTx/>
              <a:buBlip>
                <a:blip r:embed="rId5"/>
              </a:buBlip>
              <a:defRPr/>
            </a:pPr>
            <a:r>
              <a:rPr lang="de-CH" altLang="fr-FR" dirty="0"/>
              <a:t>Bei einem Produktaustritt </a:t>
            </a:r>
            <a:r>
              <a:rPr lang="de-CH" altLang="fr-FR" b="1" dirty="0">
                <a:solidFill>
                  <a:srgbClr val="FF0000"/>
                </a:solidFill>
              </a:rPr>
              <a:t>+41 (0) 32 485 03 24 </a:t>
            </a:r>
            <a:r>
              <a:rPr lang="de-CH" altLang="fr-FR" dirty="0"/>
              <a:t>anrufen.</a:t>
            </a:r>
          </a:p>
          <a:p>
            <a:pPr marL="342900" lvl="0" indent="-342900" defTabSz="914400" eaLnBrk="0" hangingPunct="0">
              <a:lnSpc>
                <a:spcPct val="110000"/>
              </a:lnSpc>
              <a:buClrTx/>
              <a:buSzTx/>
              <a:buBlip>
                <a:blip r:embed="rId5"/>
              </a:buBlip>
              <a:defRPr/>
            </a:pPr>
            <a:endParaRPr lang="de-CH" altLang="fr-FR" dirty="0"/>
          </a:p>
          <a:p>
            <a:pPr marL="0" lvl="0" indent="0" defTabSz="914400" eaLnBrk="0" hangingPunct="0">
              <a:lnSpc>
                <a:spcPct val="110000"/>
              </a:lnSpc>
              <a:buClrTx/>
              <a:buSzTx/>
              <a:buNone/>
              <a:defRPr/>
            </a:pPr>
            <a:endParaRPr lang="de-CH" altLang="fr-FR" dirty="0"/>
          </a:p>
          <a:p>
            <a:pPr marL="0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FC3D8A-298F-0634-5D95-0772DE6A5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2399" y="4428703"/>
            <a:ext cx="2448272" cy="284452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1109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666180" y="2412479"/>
            <a:ext cx="144016" cy="21602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644C8894-06D6-704C-6816-46633C5EC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de-CH" sz="3400" dirty="0"/>
              <a:t>Was ist im Falle eines Unfalls zu tun?</a:t>
            </a:r>
            <a:endParaRPr lang="fr-FR" sz="3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970776-C9BB-9EA3-2AC3-554EA79A4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80" y="1537442"/>
            <a:ext cx="9505056" cy="54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19761"/>
      </p:ext>
    </p:extLst>
  </p:cSld>
  <p:clrMapOvr>
    <a:masterClrMapping/>
  </p:clrMapOvr>
</p:sld>
</file>

<file path=ppt/theme/theme1.xml><?xml version="1.0" encoding="utf-8"?>
<a:theme xmlns:a="http://schemas.openxmlformats.org/drawingml/2006/main" name="Leere Präsentation">
  <a:themeElements>
    <a:clrScheme name="Leere Präsentation 14">
      <a:dk1>
        <a:srgbClr val="9B9B9B"/>
      </a:dk1>
      <a:lt1>
        <a:srgbClr val="FFFFFF"/>
      </a:lt1>
      <a:dk2>
        <a:srgbClr val="646464"/>
      </a:dk2>
      <a:lt2>
        <a:srgbClr val="B2B2B2"/>
      </a:lt2>
      <a:accent1>
        <a:srgbClr val="7AB51D"/>
      </a:accent1>
      <a:accent2>
        <a:srgbClr val="C0D89F"/>
      </a:accent2>
      <a:accent3>
        <a:srgbClr val="FFFFFF"/>
      </a:accent3>
      <a:accent4>
        <a:srgbClr val="848484"/>
      </a:accent4>
      <a:accent5>
        <a:srgbClr val="BED7AB"/>
      </a:accent5>
      <a:accent6>
        <a:srgbClr val="AEC490"/>
      </a:accent6>
      <a:hlink>
        <a:srgbClr val="DD2B22"/>
      </a:hlink>
      <a:folHlink>
        <a:srgbClr val="056FB1"/>
      </a:folHlink>
    </a:clrScheme>
    <a:fontScheme name="Leere Präsentation">
      <a:majorFont>
        <a:latin typeface="Lucida Grande"/>
        <a:ea typeface="Geneva"/>
        <a:cs typeface="Geneva"/>
      </a:majorFont>
      <a:minorFont>
        <a:latin typeface="Lucida Grande"/>
        <a:ea typeface="Geneva"/>
        <a:cs typeface="Genev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4">
        <a:dk1>
          <a:srgbClr val="9B9B9B"/>
        </a:dk1>
        <a:lt1>
          <a:srgbClr val="FFFFFF"/>
        </a:lt1>
        <a:dk2>
          <a:srgbClr val="646464"/>
        </a:dk2>
        <a:lt2>
          <a:srgbClr val="B2B2B2"/>
        </a:lt2>
        <a:accent1>
          <a:srgbClr val="7AB51D"/>
        </a:accent1>
        <a:accent2>
          <a:srgbClr val="C0D89F"/>
        </a:accent2>
        <a:accent3>
          <a:srgbClr val="FFFFFF"/>
        </a:accent3>
        <a:accent4>
          <a:srgbClr val="848484"/>
        </a:accent4>
        <a:accent5>
          <a:srgbClr val="BED7AB"/>
        </a:accent5>
        <a:accent6>
          <a:srgbClr val="AEC490"/>
        </a:accent6>
        <a:hlink>
          <a:srgbClr val="DD2B22"/>
        </a:hlink>
        <a:folHlink>
          <a:srgbClr val="056FB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Powerpoint Vigier Ciment FR</Template>
  <TotalTime>2858</TotalTime>
  <Words>1077</Words>
  <Application>Microsoft Office PowerPoint</Application>
  <PresentationFormat>Benutzerdefiniert</PresentationFormat>
  <Paragraphs>166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Leere Präsentation</vt:lpstr>
      <vt:lpstr>Sicherheit und Umwelt für Chauffeurs</vt:lpstr>
      <vt:lpstr>PowerPoint-Präsentation</vt:lpstr>
      <vt:lpstr>PowerPoint-Präsentation</vt:lpstr>
      <vt:lpstr>PowerPoint-Präsentation</vt:lpstr>
      <vt:lpstr>Verkehrsplan des Standorts</vt:lpstr>
      <vt:lpstr>Verkehr</vt:lpstr>
      <vt:lpstr>Persönliche Schutzausrüstung (PSA)</vt:lpstr>
      <vt:lpstr>Ordnung und Sauberkeit</vt:lpstr>
      <vt:lpstr>Was ist im Falle eines Unfalls zu tun?</vt:lpstr>
      <vt:lpstr>Evakuationsplan</vt:lpstr>
      <vt:lpstr>Rohstofflieferungen</vt:lpstr>
      <vt:lpstr>Allgemeines</vt:lpstr>
      <vt:lpstr>Allgemeines</vt:lpstr>
      <vt:lpstr>Vorgehen bei der Lieferung</vt:lpstr>
      <vt:lpstr>PowerPoint-Präsentation</vt:lpstr>
      <vt:lpstr>Verfahren zur Einreise</vt:lpstr>
      <vt:lpstr>Austrittsverfahren</vt:lpstr>
      <vt:lpstr>Vielen Dank für Ihre Aufmerksamkeit</vt:lpstr>
    </vt:vector>
  </TitlesOfParts>
  <Manager/>
  <Company>Vicat Group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Accueil sécurité environnement et énergie des Entreprises Extérieures (EE)</dc:title>
  <dc:subject/>
  <dc:creator>ISCHI DARIE Séverine</dc:creator>
  <cp:keywords/>
  <dc:description/>
  <cp:lastModifiedBy>ISCHI Séverine</cp:lastModifiedBy>
  <cp:revision>98</cp:revision>
  <cp:lastPrinted>2021-01-28T08:57:04Z</cp:lastPrinted>
  <dcterms:created xsi:type="dcterms:W3CDTF">2020-06-26T06:16:35Z</dcterms:created>
  <dcterms:modified xsi:type="dcterms:W3CDTF">2026-06-10T07:53:19Z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halt">
    <vt:lpwstr>1;#Dokumentation</vt:lpwstr>
  </property>
  <property fmtid="{D5CDD505-2E9C-101B-9397-08002B2CF9AE}" pid="3" name="Projektphase">
    <vt:lpwstr>3</vt:lpwstr>
  </property>
  <property fmtid="{D5CDD505-2E9C-101B-9397-08002B2CF9AE}" pid="4" name="ContentType">
    <vt:lpwstr>Kunden Dokument</vt:lpwstr>
  </property>
  <property fmtid="{D5CDD505-2E9C-101B-9397-08002B2CF9AE}" pid="5" name="Abteilung">
    <vt:lpwstr>2</vt:lpwstr>
  </property>
  <property fmtid="{D5CDD505-2E9C-101B-9397-08002B2CF9AE}" pid="6" name="Lieferdatum an LAG">
    <vt:lpwstr>2010-08-20T00:00:00Z</vt:lpwstr>
  </property>
  <property fmtid="{D5CDD505-2E9C-101B-9397-08002B2CF9AE}" pid="7" name="WPVersion">
    <vt:lpwstr/>
  </property>
  <property fmtid="{D5CDD505-2E9C-101B-9397-08002B2CF9AE}" pid="8" name="WPThema">
    <vt:lpwstr/>
  </property>
  <property fmtid="{D5CDD505-2E9C-101B-9397-08002B2CF9AE}" pid="9" name="WPPhase">
    <vt:lpwstr/>
  </property>
  <property fmtid="{D5CDD505-2E9C-101B-9397-08002B2CF9AE}" pid="10" name="WPProtokollNummer">
    <vt:lpwstr/>
  </property>
  <property fmtid="{D5CDD505-2E9C-101B-9397-08002B2CF9AE}" pid="11" name="WPSitzungsdatum">
    <vt:lpwstr/>
  </property>
  <property fmtid="{D5CDD505-2E9C-101B-9397-08002B2CF9AE}" pid="12" name="WPProjektName">
    <vt:lpwstr/>
  </property>
  <property fmtid="{D5CDD505-2E9C-101B-9397-08002B2CF9AE}" pid="13" name="WPKundenName">
    <vt:lpwstr/>
  </property>
  <property fmtid="{D5CDD505-2E9C-101B-9397-08002B2CF9AE}" pid="14" name="WPPruefungsdatum">
    <vt:lpwstr/>
  </property>
  <property fmtid="{D5CDD505-2E9C-101B-9397-08002B2CF9AE}" pid="15" name="UI">
    <vt:lpwstr>DE</vt:lpwstr>
  </property>
  <property fmtid="{D5CDD505-2E9C-101B-9397-08002B2CF9AE}" pid="16" name="Document">
    <vt:lpwstr>Standarddokumente</vt:lpwstr>
  </property>
  <property fmtid="{D5CDD505-2E9C-101B-9397-08002B2CF9AE}" pid="17" name="WPFirmaSourceId">
    <vt:lpwstr>20</vt:lpwstr>
  </property>
  <property fmtid="{D5CDD505-2E9C-101B-9397-08002B2CF9AE}" pid="18" name="WPSourceId">
    <vt:lpwstr>10021</vt:lpwstr>
  </property>
  <property fmtid="{D5CDD505-2E9C-101B-9397-08002B2CF9AE}" pid="19" name="LocationY">
    <vt:lpwstr>0</vt:lpwstr>
  </property>
  <property fmtid="{D5CDD505-2E9C-101B-9397-08002B2CF9AE}" pid="20" name="Width">
    <vt:lpwstr>823</vt:lpwstr>
  </property>
  <property fmtid="{D5CDD505-2E9C-101B-9397-08002B2CF9AE}" pid="21" name="Height">
    <vt:lpwstr>659</vt:lpwstr>
  </property>
  <property fmtid="{D5CDD505-2E9C-101B-9397-08002B2CF9AE}" pid="22" name="WindowState">
    <vt:lpwstr>Maximized</vt:lpwstr>
  </property>
  <property fmtid="{D5CDD505-2E9C-101B-9397-08002B2CF9AE}" pid="23" name="LocationX">
    <vt:lpwstr>0</vt:lpwstr>
  </property>
  <property fmtid="{D5CDD505-2E9C-101B-9397-08002B2CF9AE}" pid="24" name="WPAdresseFirma">
    <vt:lpwstr/>
  </property>
  <property fmtid="{D5CDD505-2E9C-101B-9397-08002B2CF9AE}" pid="25" name="WPAdresseAnrede">
    <vt:lpwstr/>
  </property>
  <property fmtid="{D5CDD505-2E9C-101B-9397-08002B2CF9AE}" pid="26" name="WPAdresseVersandart">
    <vt:lpwstr/>
  </property>
  <property fmtid="{D5CDD505-2E9C-101B-9397-08002B2CF9AE}" pid="27" name="WPAdresseStrasse">
    <vt:lpwstr/>
  </property>
  <property fmtid="{D5CDD505-2E9C-101B-9397-08002B2CF9AE}" pid="28" name="WPAdresseDescription">
    <vt:lpwstr/>
  </property>
  <property fmtid="{D5CDD505-2E9C-101B-9397-08002B2CF9AE}" pid="29" name="WPAdresseTelefax">
    <vt:lpwstr/>
  </property>
  <property fmtid="{D5CDD505-2E9C-101B-9397-08002B2CF9AE}" pid="30" name="WPAdresseVorname">
    <vt:lpwstr/>
  </property>
  <property fmtid="{D5CDD505-2E9C-101B-9397-08002B2CF9AE}" pid="31" name="WPAdresse">
    <vt:lpwstr/>
  </property>
  <property fmtid="{D5CDD505-2E9C-101B-9397-08002B2CF9AE}" pid="32" name="WPAdresseLand">
    <vt:lpwstr/>
  </property>
  <property fmtid="{D5CDD505-2E9C-101B-9397-08002B2CF9AE}" pid="33" name="WPAdresseEmail">
    <vt:lpwstr/>
  </property>
  <property fmtid="{D5CDD505-2E9C-101B-9397-08002B2CF9AE}" pid="34" name="WPAdresseName">
    <vt:lpwstr/>
  </property>
  <property fmtid="{D5CDD505-2E9C-101B-9397-08002B2CF9AE}" pid="35" name="WPAdresseOrt">
    <vt:lpwstr/>
  </property>
  <property fmtid="{D5CDD505-2E9C-101B-9397-08002B2CF9AE}" pid="36" name="WPAdressePLZ">
    <vt:lpwstr/>
  </property>
  <property fmtid="{D5CDD505-2E9C-101B-9397-08002B2CF9AE}" pid="37" name="CategoryPowerPoint">
    <vt:lpwstr>True</vt:lpwstr>
  </property>
  <property fmtid="{D5CDD505-2E9C-101B-9397-08002B2CF9AE}" pid="38" name="OfficeDialogDisplay">
    <vt:lpwstr>False</vt:lpwstr>
  </property>
  <property fmtid="{D5CDD505-2E9C-101B-9397-08002B2CF9AE}" pid="39" name="LastTemplate">
    <vt:lpwstr>97c5ad79-9ee7-487b-9b28-e5c2d9a680a8</vt:lpwstr>
  </property>
  <property fmtid="{D5CDD505-2E9C-101B-9397-08002B2CF9AE}" pid="40" name="Categorydbc80f31-a100-4f8e-80bb-c4b961b484e7@DisplayName">
    <vt:lpwstr>True</vt:lpwstr>
  </property>
  <property fmtid="{D5CDD505-2E9C-101B-9397-08002B2CF9AE}" pid="41" name="CategoryLAG Excel">
    <vt:lpwstr>True</vt:lpwstr>
  </property>
  <property fmtid="{D5CDD505-2E9C-101B-9397-08002B2CF9AE}" pid="42" name="Category399e00e7-2394-4fd7-a835-a02ba493b68c@DisplayName">
    <vt:lpwstr>True</vt:lpwstr>
  </property>
  <property fmtid="{D5CDD505-2E9C-101B-9397-08002B2CF9AE}" pid="43" name="Category9cadaa76-9e31-4bfd-bee3-5541de9b66b0@DisplayName">
    <vt:lpwstr>True</vt:lpwstr>
  </property>
  <property fmtid="{D5CDD505-2E9C-101B-9397-08002B2CF9AE}" pid="44" name="Category1160cc9c-beec-4145-ad94-d4ca27ba1aac@DisplayName">
    <vt:lpwstr>True</vt:lpwstr>
  </property>
  <property fmtid="{D5CDD505-2E9C-101B-9397-08002B2CF9AE}" pid="45" name="Category0f149edd-84c6-4429-a417-f6b43833c0fe@DisplayName">
    <vt:lpwstr>True</vt:lpwstr>
  </property>
  <property fmtid="{D5CDD505-2E9C-101B-9397-08002B2CF9AE}" pid="46" name="Category145c502d-d0e3-49de-ad6f-107ad929aa61@DisplayName">
    <vt:lpwstr>True</vt:lpwstr>
  </property>
  <property fmtid="{D5CDD505-2E9C-101B-9397-08002B2CF9AE}" pid="47" name="WPSitzungsleitungSourceId">
    <vt:lpwstr>32</vt:lpwstr>
  </property>
  <property fmtid="{D5CDD505-2E9C-101B-9397-08002B2CF9AE}" pid="48" name="WPPrueferSourceId">
    <vt:lpwstr>-1</vt:lpwstr>
  </property>
  <property fmtid="{D5CDD505-2E9C-101B-9397-08002B2CF9AE}" pid="49" name="WPAnsprechpartnerSourceId">
    <vt:lpwstr>32</vt:lpwstr>
  </property>
  <property fmtid="{D5CDD505-2E9C-101B-9397-08002B2CF9AE}" pid="50" name="WPBenutzerLinksSourceId">
    <vt:lpwstr>-1</vt:lpwstr>
  </property>
  <property fmtid="{D5CDD505-2E9C-101B-9397-08002B2CF9AE}" pid="51" name="WPVerfasserSourceId">
    <vt:lpwstr> </vt:lpwstr>
  </property>
  <property fmtid="{D5CDD505-2E9C-101B-9397-08002B2CF9AE}" pid="52" name="WPKontaktSourceId">
    <vt:lpwstr>-1</vt:lpwstr>
  </property>
  <property fmtid="{D5CDD505-2E9C-101B-9397-08002B2CF9AE}" pid="53" name="WPBenutzerRechtsSourceId">
    <vt:lpwstr>-1</vt:lpwstr>
  </property>
  <property fmtid="{D5CDD505-2E9C-101B-9397-08002B2CF9AE}" pid="54" name="Verteiler">
    <vt:lpwstr/>
  </property>
  <property fmtid="{D5CDD505-2E9C-101B-9397-08002B2CF9AE}" pid="55" name="VerteilerKopieAn">
    <vt:lpwstr/>
  </property>
  <property fmtid="{D5CDD505-2E9C-101B-9397-08002B2CF9AE}" pid="56" name="WPDescription">
    <vt:lpwstr>Vigier Ciment </vt:lpwstr>
  </property>
  <property fmtid="{D5CDD505-2E9C-101B-9397-08002B2CF9AE}" pid="57" name="WPFirmaDescription">
    <vt:lpwstr>Vigier Ciment </vt:lpwstr>
  </property>
  <property fmtid="{D5CDD505-2E9C-101B-9397-08002B2CF9AE}" pid="58" name="WPFirmenID">
    <vt:lpwstr>21</vt:lpwstr>
  </property>
  <property fmtid="{D5CDD505-2E9C-101B-9397-08002B2CF9AE}" pid="59" name="WPFirmaBezeichnung">
    <vt:lpwstr>Ciments Vigier SA</vt:lpwstr>
  </property>
  <property fmtid="{D5CDD505-2E9C-101B-9397-08002B2CF9AE}" pid="60" name="WPFirmaAdresszeile1">
    <vt:lpwstr>Zone industrielle Rondchâtel </vt:lpwstr>
  </property>
  <property fmtid="{D5CDD505-2E9C-101B-9397-08002B2CF9AE}" pid="61" name="WPFirmaAdresszeile2">
    <vt:lpwstr/>
  </property>
  <property fmtid="{D5CDD505-2E9C-101B-9397-08002B2CF9AE}" pid="62" name="WPFirmaPLZ">
    <vt:lpwstr>CH­2603</vt:lpwstr>
  </property>
  <property fmtid="{D5CDD505-2E9C-101B-9397-08002B2CF9AE}" pid="63" name="WPFirmaOrt">
    <vt:lpwstr>Péry</vt:lpwstr>
  </property>
  <property fmtid="{D5CDD505-2E9C-101B-9397-08002B2CF9AE}" pid="64" name="WPFirmaLand">
    <vt:lpwstr>Schweiz</vt:lpwstr>
  </property>
  <property fmtid="{D5CDD505-2E9C-101B-9397-08002B2CF9AE}" pid="65" name="WPFirmaTelefon">
    <vt:lpwstr>+41 (0)32 485 03 00</vt:lpwstr>
  </property>
  <property fmtid="{D5CDD505-2E9C-101B-9397-08002B2CF9AE}" pid="66" name="WPFirmaFax">
    <vt:lpwstr>+41 (0)32 485 03 32</vt:lpwstr>
  </property>
  <property fmtid="{D5CDD505-2E9C-101B-9397-08002B2CF9AE}" pid="67" name="WPFirmaMail">
    <vt:lpwstr>info@vigier-ciment.ch</vt:lpwstr>
  </property>
  <property fmtid="{D5CDD505-2E9C-101B-9397-08002B2CF9AE}" pid="68" name="WPFirmaWeb">
    <vt:lpwstr>www.vigier-ciment.ch</vt:lpwstr>
  </property>
  <property fmtid="{D5CDD505-2E9C-101B-9397-08002B2CF9AE}" pid="69" name="WPFirmaLogo">
    <vt:lpwstr>VigierCiment_hoch_pos_RGB_18mm.jpg</vt:lpwstr>
  </property>
  <property fmtid="{D5CDD505-2E9C-101B-9397-08002B2CF9AE}" pid="70" name="WPFirmaMwStNr">
    <vt:lpwstr>182 034</vt:lpwstr>
  </property>
  <property fmtid="{D5CDD505-2E9C-101B-9397-08002B2CF9AE}" pid="71" name="WPFirmaGruppenlogo">
    <vt:lpwstr>Zusatz_VICAT.png</vt:lpwstr>
  </property>
  <property fmtid="{D5CDD505-2E9C-101B-9397-08002B2CF9AE}" pid="72" name="WPFirmaQualitaetsmarke1">
    <vt:lpwstr>Iso9001.png</vt:lpwstr>
  </property>
  <property fmtid="{D5CDD505-2E9C-101B-9397-08002B2CF9AE}" pid="73" name="WPFirmaQualitaetsmarke2">
    <vt:lpwstr/>
  </property>
  <property fmtid="{D5CDD505-2E9C-101B-9397-08002B2CF9AE}" pid="74" name="WPFilialeBezeichnung">
    <vt:lpwstr/>
  </property>
  <property fmtid="{D5CDD505-2E9C-101B-9397-08002B2CF9AE}" pid="75" name="WPFilialeAdresszeile1">
    <vt:lpwstr/>
  </property>
  <property fmtid="{D5CDD505-2E9C-101B-9397-08002B2CF9AE}" pid="76" name="WPFirmaPPTHintergrund">
    <vt:lpwstr>vigierCiment_KV_210x148-rgb.jpg</vt:lpwstr>
  </property>
  <property fmtid="{D5CDD505-2E9C-101B-9397-08002B2CF9AE}" pid="77" name="WPFilialePLZ">
    <vt:lpwstr/>
  </property>
  <property fmtid="{D5CDD505-2E9C-101B-9397-08002B2CF9AE}" pid="78" name="WPFirmaPPTLogoClaim">
    <vt:lpwstr>VigierCiment.png</vt:lpwstr>
  </property>
  <property fmtid="{D5CDD505-2E9C-101B-9397-08002B2CF9AE}" pid="79" name="WPFilialeAdresszeile2">
    <vt:lpwstr/>
  </property>
  <property fmtid="{D5CDD505-2E9C-101B-9397-08002B2CF9AE}" pid="80" name="WPFilialeOrt">
    <vt:lpwstr/>
  </property>
  <property fmtid="{D5CDD505-2E9C-101B-9397-08002B2CF9AE}" pid="81" name="WPFirmaPPTLogoClaimTop">
    <vt:lpwstr>3.65</vt:lpwstr>
  </property>
  <property fmtid="{D5CDD505-2E9C-101B-9397-08002B2CF9AE}" pid="82" name="WPFilialeLand">
    <vt:lpwstr/>
  </property>
  <property fmtid="{D5CDD505-2E9C-101B-9397-08002B2CF9AE}" pid="83" name="WPFirmaPPTLogoClaimLeft">
    <vt:lpwstr>24.35</vt:lpwstr>
  </property>
  <property fmtid="{D5CDD505-2E9C-101B-9397-08002B2CF9AE}" pid="84" name="WPFilialeTelefon">
    <vt:lpwstr/>
  </property>
  <property fmtid="{D5CDD505-2E9C-101B-9397-08002B2CF9AE}" pid="85" name="WPFirmaPPTLogoClaimHeight">
    <vt:lpwstr>0</vt:lpwstr>
  </property>
  <property fmtid="{D5CDD505-2E9C-101B-9397-08002B2CF9AE}" pid="86" name="WPFilialeFax">
    <vt:lpwstr/>
  </property>
  <property fmtid="{D5CDD505-2E9C-101B-9397-08002B2CF9AE}" pid="87" name="WPFirmaPPTLogoClaimWidth">
    <vt:lpwstr>0</vt:lpwstr>
  </property>
  <property fmtid="{D5CDD505-2E9C-101B-9397-08002B2CF9AE}" pid="88" name="WPFilialeMail">
    <vt:lpwstr/>
  </property>
  <property fmtid="{D5CDD505-2E9C-101B-9397-08002B2CF9AE}" pid="89" name="WPFirmaPPTLogoTop">
    <vt:lpwstr>1.8</vt:lpwstr>
  </property>
  <property fmtid="{D5CDD505-2E9C-101B-9397-08002B2CF9AE}" pid="90" name="WPFilialeWeb">
    <vt:lpwstr/>
  </property>
  <property fmtid="{D5CDD505-2E9C-101B-9397-08002B2CF9AE}" pid="91" name="WPFirmaPPTLogoLeft">
    <vt:lpwstr>24.35</vt:lpwstr>
  </property>
  <property fmtid="{D5CDD505-2E9C-101B-9397-08002B2CF9AE}" pid="92" name="WPFirmaPPTLogoHeight">
    <vt:lpwstr>0</vt:lpwstr>
  </property>
  <property fmtid="{D5CDD505-2E9C-101B-9397-08002B2CF9AE}" pid="93" name="WPFirmaPPTTitelFarbe">
    <vt:lpwstr>108;118;124</vt:lpwstr>
  </property>
  <property fmtid="{D5CDD505-2E9C-101B-9397-08002B2CF9AE}" pid="94" name="WPFirmaPPTLogoWidth">
    <vt:lpwstr>0</vt:lpwstr>
  </property>
  <property fmtid="{D5CDD505-2E9C-101B-9397-08002B2CF9AE}" pid="95" name="WPFirmaLogoHoehe">
    <vt:lpwstr>0.9</vt:lpwstr>
  </property>
  <property fmtid="{D5CDD505-2E9C-101B-9397-08002B2CF9AE}" pid="96" name="WPFirmaRegion">
    <vt:lpwstr/>
  </property>
  <property fmtid="{D5CDD505-2E9C-101B-9397-08002B2CF9AE}" pid="97" name="WPFirmaLogoBreite">
    <vt:lpwstr>1.8</vt:lpwstr>
  </property>
  <property fmtid="{D5CDD505-2E9C-101B-9397-08002B2CF9AE}" pid="98" name="WPFirmaZusatzDE">
    <vt:lpwstr/>
  </property>
  <property fmtid="{D5CDD505-2E9C-101B-9397-08002B2CF9AE}" pid="99" name="WPFirmaZusatzFR">
    <vt:lpwstr/>
  </property>
  <property fmtid="{D5CDD505-2E9C-101B-9397-08002B2CF9AE}" pid="100" name="WPFirmaAdresszeile3">
    <vt:lpwstr/>
  </property>
  <property fmtid="{D5CDD505-2E9C-101B-9397-08002B2CF9AE}" pid="101" name="WPFirmaGruppenlogoFR">
    <vt:lpwstr>Zusatz_VICAT.png</vt:lpwstr>
  </property>
  <property fmtid="{D5CDD505-2E9C-101B-9397-08002B2CF9AE}" pid="102" name="WPVerfasserDescription">
    <vt:lpwstr> </vt:lpwstr>
  </property>
  <property fmtid="{D5CDD505-2E9C-101B-9397-08002B2CF9AE}" pid="103" name="WPVerfasserKurzzeichen">
    <vt:lpwstr> </vt:lpwstr>
  </property>
  <property fmtid="{D5CDD505-2E9C-101B-9397-08002B2CF9AE}" pid="104" name="WPVerfasserVorname">
    <vt:lpwstr> </vt:lpwstr>
  </property>
  <property fmtid="{D5CDD505-2E9C-101B-9397-08002B2CF9AE}" pid="105" name="WPVerfasserName">
    <vt:lpwstr> </vt:lpwstr>
  </property>
  <property fmtid="{D5CDD505-2E9C-101B-9397-08002B2CF9AE}" pid="106" name="WPVerfasserFunktionD">
    <vt:lpwstr> </vt:lpwstr>
  </property>
  <property fmtid="{D5CDD505-2E9C-101B-9397-08002B2CF9AE}" pid="107" name="WPVerfasserFunktionE">
    <vt:lpwstr> </vt:lpwstr>
  </property>
  <property fmtid="{D5CDD505-2E9C-101B-9397-08002B2CF9AE}" pid="108" name="WPVerfasserFunktionF">
    <vt:lpwstr> </vt:lpwstr>
  </property>
  <property fmtid="{D5CDD505-2E9C-101B-9397-08002B2CF9AE}" pid="109" name="WPVerfasserTelefonDirekt">
    <vt:lpwstr> </vt:lpwstr>
  </property>
  <property fmtid="{D5CDD505-2E9C-101B-9397-08002B2CF9AE}" pid="110" name="WPVerfasserTelefaxDirekt">
    <vt:lpwstr> </vt:lpwstr>
  </property>
  <property fmtid="{D5CDD505-2E9C-101B-9397-08002B2CF9AE}" pid="111" name="WPVerfasserMobil">
    <vt:lpwstr> </vt:lpwstr>
  </property>
  <property fmtid="{D5CDD505-2E9C-101B-9397-08002B2CF9AE}" pid="112" name="WPVerfasserEMail">
    <vt:lpwstr> </vt:lpwstr>
  </property>
  <property fmtid="{D5CDD505-2E9C-101B-9397-08002B2CF9AE}" pid="113" name="WPTitel">
    <vt:lpwstr/>
  </property>
  <property fmtid="{D5CDD505-2E9C-101B-9397-08002B2CF9AE}" pid="114" name="TemplateID">
    <vt:lpwstr>ebafede3-b690-4d4d-8524-2cf33cec7542</vt:lpwstr>
  </property>
  <property fmtid="{D5CDD505-2E9C-101B-9397-08002B2CF9AE}" pid="115" name="LanguageKey">
    <vt:lpwstr>FR</vt:lpwstr>
  </property>
  <property fmtid="{D5CDD505-2E9C-101B-9397-08002B2CF9AE}" pid="116" name="TaskPaneEnabled">
    <vt:lpwstr>True</vt:lpwstr>
  </property>
</Properties>
</file>